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9"/>
  </p:notesMasterIdLst>
  <p:sldIdLst>
    <p:sldId id="435" r:id="rId4"/>
    <p:sldId id="259" r:id="rId5"/>
    <p:sldId id="260" r:id="rId6"/>
    <p:sldId id="261" r:id="rId7"/>
    <p:sldId id="262" r:id="rId8"/>
    <p:sldId id="297" r:id="rId9"/>
    <p:sldId id="476" r:id="rId10"/>
    <p:sldId id="470" r:id="rId11"/>
    <p:sldId id="477" r:id="rId12"/>
    <p:sldId id="458" r:id="rId13"/>
    <p:sldId id="472" r:id="rId14"/>
    <p:sldId id="445" r:id="rId15"/>
    <p:sldId id="462" r:id="rId16"/>
    <p:sldId id="473" r:id="rId17"/>
    <p:sldId id="474" r:id="rId18"/>
    <p:sldId id="448" r:id="rId19"/>
    <p:sldId id="464" r:id="rId20"/>
    <p:sldId id="478" r:id="rId21"/>
    <p:sldId id="407" r:id="rId22"/>
    <p:sldId id="417" r:id="rId23"/>
    <p:sldId id="281" r:id="rId24"/>
    <p:sldId id="275" r:id="rId25"/>
    <p:sldId id="276" r:id="rId26"/>
    <p:sldId id="277" r:id="rId27"/>
    <p:sldId id="278" r:id="rId28"/>
    <p:sldId id="283" r:id="rId29"/>
    <p:sldId id="284" r:id="rId30"/>
    <p:sldId id="309" r:id="rId31"/>
    <p:sldId id="310" r:id="rId32"/>
    <p:sldId id="288" r:id="rId33"/>
    <p:sldId id="289" r:id="rId34"/>
    <p:sldId id="418" r:id="rId35"/>
    <p:sldId id="312" r:id="rId36"/>
    <p:sldId id="313" r:id="rId37"/>
    <p:sldId id="31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6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E945C7-DA0B-416C-BDCE-9440877F56F8}" type="datetimeFigureOut">
              <a:rPr lang="en-US" smtClean="0"/>
              <a:t>11/24/2021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2F338E-9897-4CEA-982C-D68BE5BAC17D}" type="slidenum">
              <a:rPr lang="en-US" smtClean="0"/>
              <a:t>‹#›</a:t>
            </a:fld>
            <a:endParaRPr lang="en-US"/>
          </a:p>
        </p:txBody>
      </p:sp>
    </p:spTree>
    <p:extLst>
      <p:ext uri="{BB962C8B-B14F-4D97-AF65-F5344CB8AC3E}">
        <p14:creationId xmlns:p14="http://schemas.microsoft.com/office/powerpoint/2010/main" val="660385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11/24/2021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11/24/2021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11/24/2021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3E4B51-06E0-4B7B-8AFA-5EA73F0E2D1D}"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11/24/2021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11/24/2021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24/11/2021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24/11/2021</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24/11/2021</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24/11/2021</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11/24/2021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24/11/2021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24/11/2021</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24/11/2021</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E4B51-06E0-4B7B-8AFA-5EA73F0E2D1D}"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3E4B51-06E0-4B7B-8AFA-5EA73F0E2D1D}" type="datetimeFigureOut">
              <a:rPr lang="en-US" smtClean="0"/>
              <a:t>11/24/2021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3E4B51-06E0-4B7B-8AFA-5EA73F0E2D1D}" type="datetimeFigureOut">
              <a:rPr lang="en-US" smtClean="0"/>
              <a:t>11/24/2021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11/24/2021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11/24/2021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11/24/2021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11/24/2021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8000" r="-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24/11/2021</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7000" r="-37000"/>
          </a:stretch>
        </a:blipFill>
        <a:effectLst/>
      </p:bgPr>
    </p:bg>
    <p:spTree>
      <p:nvGrpSpPr>
        <p:cNvPr id="1" name=""/>
        <p:cNvGrpSpPr/>
        <p:nvPr/>
      </p:nvGrpSpPr>
      <p:grpSpPr>
        <a:xfrm>
          <a:off x="0" y="0"/>
          <a:ext cx="0" cy="0"/>
          <a:chOff x="0" y="0"/>
          <a:chExt cx="0" cy="0"/>
        </a:xfrm>
      </p:grpSpPr>
      <p:sp>
        <p:nvSpPr>
          <p:cNvPr id="10" name="Rectangle 9"/>
          <p:cNvSpPr/>
          <p:nvPr/>
        </p:nvSpPr>
        <p:spPr>
          <a:xfrm>
            <a:off x="708966" y="5867400"/>
            <a:ext cx="7632847" cy="892552"/>
          </a:xfrm>
          <a:prstGeom prst="rect">
            <a:avLst/>
          </a:prstGeom>
        </p:spPr>
        <p:txBody>
          <a:bodyPr wrap="square">
            <a:spAutoFit/>
          </a:bodyPr>
          <a:lstStyle/>
          <a:p>
            <a:pPr algn="ctr" fontAlgn="auto">
              <a:spcBef>
                <a:spcPts val="0"/>
              </a:spcBef>
              <a:spcAft>
                <a:spcPts val="0"/>
              </a:spcAft>
              <a:defRPr/>
            </a:pP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21  </a:t>
            </a:r>
            <a:r>
              <a:rPr lang="en-US" sz="2400" b="1" dirty="0" err="1">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Rabiul</a:t>
            </a:r>
            <a:r>
              <a:rPr lang="en-US" sz="24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a:t>
            </a:r>
            <a:r>
              <a:rPr lang="en-US" sz="2400" b="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Akhir</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1443 </a:t>
            </a:r>
            <a:r>
              <a:rPr lang="en-US" sz="2400" b="1" i="1" dirty="0" err="1"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bersamaan</a:t>
            </a:r>
            <a:r>
              <a:rPr lang="en-US" sz="2400" b="1" dirty="0" smtClean="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Berlin Sans FB Demi" pitchFamily="34" charset="0"/>
              </a:rPr>
              <a:t>  26 November 2021 </a:t>
            </a:r>
          </a:p>
          <a:p>
            <a:pPr algn="ctr" fontAlgn="auto">
              <a:spcBef>
                <a:spcPts val="0"/>
              </a:spcBef>
              <a:spcAft>
                <a:spcPts val="0"/>
              </a:spcAft>
              <a:defRPr/>
            </a:pPr>
            <a:r>
              <a:rPr lang="en-US" sz="28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rPr>
              <a:t>http://e-khutbah.terengganu.gov.my</a:t>
            </a:r>
            <a:endParaRPr lang="en-US" sz="28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Bahnschrift Condensed" pitchFamily="34" charset="0"/>
            </a:endParaRPr>
          </a:p>
        </p:txBody>
      </p:sp>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113" y="216427"/>
            <a:ext cx="1159058" cy="1383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146160" y="1747923"/>
            <a:ext cx="8836247" cy="76944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400" b="1" spc="50" dirty="0" err="1">
                <a:ln w="11430"/>
                <a:solidFill>
                  <a:srgbClr val="0070C0"/>
                </a:solidFill>
                <a:effectLst>
                  <a:outerShdw blurRad="76200" dist="50800" dir="5400000" algn="tl" rotWithShape="0">
                    <a:srgbClr val="000000">
                      <a:alpha val="65000"/>
                    </a:srgbClr>
                  </a:outerShdw>
                </a:effectLst>
                <a:latin typeface="Bernard MT Condensed" pitchFamily="18" charset="0"/>
              </a:rPr>
              <a:t>Jabatan</a:t>
            </a:r>
            <a:r>
              <a:rPr lang="en-US" sz="44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 H</a:t>
            </a:r>
            <a:r>
              <a:rPr lang="en-US" sz="44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al </a:t>
            </a:r>
            <a:r>
              <a:rPr lang="en-US" sz="4400" b="1" spc="50" dirty="0" err="1">
                <a:ln w="11430"/>
                <a:solidFill>
                  <a:srgbClr val="0070C0"/>
                </a:solidFill>
                <a:effectLst>
                  <a:outerShdw blurRad="76200" dist="50800" dir="5400000" algn="tl" rotWithShape="0">
                    <a:srgbClr val="000000">
                      <a:alpha val="65000"/>
                    </a:srgbClr>
                  </a:outerShdw>
                </a:effectLst>
                <a:latin typeface="Bernard MT Condensed" pitchFamily="18" charset="0"/>
              </a:rPr>
              <a:t>E</a:t>
            </a:r>
            <a:r>
              <a:rPr lang="en-US" sz="4400" b="1" spc="50" dirty="0" err="1" smtClean="0">
                <a:ln w="11430"/>
                <a:solidFill>
                  <a:srgbClr val="0070C0"/>
                </a:solidFill>
                <a:effectLst>
                  <a:outerShdw blurRad="76200" dist="50800" dir="5400000" algn="tl" rotWithShape="0">
                    <a:srgbClr val="000000">
                      <a:alpha val="65000"/>
                    </a:srgbClr>
                  </a:outerShdw>
                </a:effectLst>
                <a:latin typeface="Bernard MT Condensed" pitchFamily="18" charset="0"/>
              </a:rPr>
              <a:t>hwal</a:t>
            </a:r>
            <a:r>
              <a:rPr lang="en-US" sz="44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 </a:t>
            </a:r>
            <a:r>
              <a:rPr lang="en-US" sz="44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A</a:t>
            </a:r>
            <a:r>
              <a:rPr lang="en-US" sz="44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gama </a:t>
            </a:r>
            <a:r>
              <a:rPr lang="en-US" sz="4400" b="1" spc="50" dirty="0">
                <a:ln w="11430"/>
                <a:solidFill>
                  <a:srgbClr val="0070C0"/>
                </a:solidFill>
                <a:effectLst>
                  <a:outerShdw blurRad="76200" dist="50800" dir="5400000" algn="tl" rotWithShape="0">
                    <a:srgbClr val="000000">
                      <a:alpha val="65000"/>
                    </a:srgbClr>
                  </a:outerShdw>
                </a:effectLst>
                <a:latin typeface="Bernard MT Condensed" pitchFamily="18" charset="0"/>
              </a:rPr>
              <a:t>T</a:t>
            </a:r>
            <a:r>
              <a:rPr lang="en-US" sz="4400" b="1" spc="50" dirty="0" smtClean="0">
                <a:ln w="11430"/>
                <a:solidFill>
                  <a:srgbClr val="0070C0"/>
                </a:solidFill>
                <a:effectLst>
                  <a:outerShdw blurRad="76200" dist="50800" dir="5400000" algn="tl" rotWithShape="0">
                    <a:srgbClr val="000000">
                      <a:alpha val="65000"/>
                    </a:srgbClr>
                  </a:outerShdw>
                </a:effectLst>
                <a:latin typeface="Bernard MT Condensed" pitchFamily="18" charset="0"/>
              </a:rPr>
              <a:t>erengganu</a:t>
            </a:r>
            <a:endParaRPr lang="en-US" sz="4400" b="1" spc="50" dirty="0">
              <a:ln w="11430"/>
              <a:solidFill>
                <a:srgbClr val="0070C0"/>
              </a:solidFill>
              <a:effectLst>
                <a:outerShdw blurRad="76200" dist="50800" dir="5400000" algn="tl" rotWithShape="0">
                  <a:srgbClr val="000000">
                    <a:alpha val="65000"/>
                  </a:srgbClr>
                </a:outerShdw>
              </a:effectLst>
              <a:latin typeface="Bernard MT Condensed" pitchFamily="18" charset="0"/>
            </a:endParaRPr>
          </a:p>
        </p:txBody>
      </p:sp>
      <p:sp>
        <p:nvSpPr>
          <p:cNvPr id="9" name="Rectangle 5"/>
          <p:cNvSpPr txBox="1">
            <a:spLocks noChangeArrowheads="1"/>
          </p:cNvSpPr>
          <p:nvPr/>
        </p:nvSpPr>
        <p:spPr>
          <a:xfrm>
            <a:off x="2572376" y="2487609"/>
            <a:ext cx="4343400" cy="720080"/>
          </a:xfrm>
          <a:prstGeom prst="rect">
            <a:avLst/>
          </a:prstGeom>
          <a:solidFill>
            <a:schemeClr val="bg1">
              <a:lumMod val="95000"/>
              <a:alpha val="38000"/>
            </a:schemeClr>
          </a:solidFill>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KHUTBAH MULTIMEDIA</a:t>
            </a:r>
          </a:p>
          <a:p>
            <a:pPr marL="0" indent="0" algn="ctr">
              <a:buNone/>
            </a:pPr>
            <a:r>
              <a:rPr lang="ms-MY"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Siri: </a:t>
            </a:r>
            <a:r>
              <a:rPr lang="ms-MY" sz="1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rPr>
              <a:t>46 / 2021</a:t>
            </a:r>
            <a:endParaRPr lang="en-US" sz="1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Rounded MT Bold" pitchFamily="34" charset="0"/>
              <a:cs typeface="Arial" pitchFamily="34" charset="0"/>
            </a:endParaRPr>
          </a:p>
        </p:txBody>
      </p:sp>
      <p:sp>
        <p:nvSpPr>
          <p:cNvPr id="7" name="Rectangle 6"/>
          <p:cNvSpPr/>
          <p:nvPr/>
        </p:nvSpPr>
        <p:spPr>
          <a:xfrm>
            <a:off x="229643" y="3423499"/>
            <a:ext cx="8752764"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Berusaha</a:t>
            </a: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 </a:t>
            </a:r>
            <a:r>
              <a:rPr lang="en-US" sz="6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Membina</a:t>
            </a: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 </a:t>
            </a:r>
            <a:r>
              <a:rPr lang="en-US" sz="6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Sifat</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 </a:t>
            </a:r>
            <a:r>
              <a:rPr lang="en-US" sz="6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Ihsan</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 </a:t>
            </a:r>
            <a:r>
              <a:rPr lang="en-US" sz="6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Dalam</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 </a:t>
            </a:r>
            <a:r>
              <a:rPr lang="en-US" sz="6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Diri</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endParaRPr>
          </a:p>
        </p:txBody>
      </p:sp>
    </p:spTree>
    <p:extLst>
      <p:ext uri="{BB962C8B-B14F-4D97-AF65-F5344CB8AC3E}">
        <p14:creationId xmlns:p14="http://schemas.microsoft.com/office/powerpoint/2010/main" val="2677528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8000"/>
            <a:lum/>
          </a:blip>
          <a:srcRect/>
          <a:stretch>
            <a:fillRect l="-7000" r="-7000"/>
          </a:stretch>
        </a:blipFill>
        <a:effectLst/>
      </p:bgPr>
    </p:bg>
    <p:spTree>
      <p:nvGrpSpPr>
        <p:cNvPr id="1" name=""/>
        <p:cNvGrpSpPr/>
        <p:nvPr/>
      </p:nvGrpSpPr>
      <p:grpSpPr>
        <a:xfrm>
          <a:off x="0" y="0"/>
          <a:ext cx="0" cy="0"/>
          <a:chOff x="0" y="0"/>
          <a:chExt cx="0" cy="0"/>
        </a:xfrm>
      </p:grpSpPr>
      <p:sp>
        <p:nvSpPr>
          <p:cNvPr id="8" name="Rectangle 7"/>
          <p:cNvSpPr/>
          <p:nvPr/>
        </p:nvSpPr>
        <p:spPr>
          <a:xfrm>
            <a:off x="685799" y="1828800"/>
            <a:ext cx="7953499" cy="2369128"/>
          </a:xfrm>
          <a:prstGeom prst="rect">
            <a:avLst/>
          </a:prstGeom>
          <a:solidFill>
            <a:schemeClr val="accent5">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B</a:t>
            </a:r>
            <a:r>
              <a:rPr lang="fi-FI"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ukan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sahaja memelihara mutu ibadah dan  hubungan baik dengan Allah, malah ihsan juga merangkumi perbuatan dan perlakuan atau muamalat sesama manusia</a:t>
            </a:r>
            <a:endParaRPr lang="sv-SE"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
        <p:nvSpPr>
          <p:cNvPr id="3" name="Cloud 2"/>
          <p:cNvSpPr/>
          <p:nvPr/>
        </p:nvSpPr>
        <p:spPr>
          <a:xfrm>
            <a:off x="533400" y="457200"/>
            <a:ext cx="4343400" cy="1066800"/>
          </a:xfrm>
          <a:prstGeom prst="cloud">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FF00"/>
                </a:solidFill>
                <a:latin typeface="A25-SQUANOVA" pitchFamily="34" charset="0"/>
              </a:rPr>
              <a:t>konsep</a:t>
            </a:r>
            <a:r>
              <a:rPr lang="en-US" sz="3200" dirty="0">
                <a:solidFill>
                  <a:srgbClr val="FFFF00"/>
                </a:solidFill>
                <a:latin typeface="A25-SQUANOVA" pitchFamily="34" charset="0"/>
              </a:rPr>
              <a:t> </a:t>
            </a:r>
            <a:r>
              <a:rPr lang="en-US" sz="3200" dirty="0" err="1">
                <a:solidFill>
                  <a:srgbClr val="FFFF00"/>
                </a:solidFill>
                <a:latin typeface="A25-SQUANOVA" pitchFamily="34" charset="0"/>
              </a:rPr>
              <a:t>ihsan</a:t>
            </a:r>
            <a:r>
              <a:rPr lang="en-US" sz="3200" dirty="0">
                <a:solidFill>
                  <a:srgbClr val="FFFF00"/>
                </a:solidFill>
                <a:latin typeface="A25-SQUANOVA" pitchFamily="34" charset="0"/>
              </a:rPr>
              <a:t> </a:t>
            </a:r>
          </a:p>
        </p:txBody>
      </p:sp>
      <p:sp>
        <p:nvSpPr>
          <p:cNvPr id="4" name="Oval 3"/>
          <p:cNvSpPr/>
          <p:nvPr/>
        </p:nvSpPr>
        <p:spPr>
          <a:xfrm>
            <a:off x="783783" y="5154847"/>
            <a:ext cx="3367148" cy="914400"/>
          </a:xfrm>
          <a:prstGeom prst="ellipse">
            <a:avLst/>
          </a:prstGeom>
          <a:solidFill>
            <a:schemeClr val="accent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66648" y="5121116"/>
            <a:ext cx="26014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rPr>
              <a:t>Duniawi</a:t>
            </a:r>
            <a:endParaRPr lang="en-US" sz="5400" b="1" cap="none" spc="50" dirty="0">
              <a:ln w="11430"/>
              <a:gradFill>
                <a:gsLst>
                  <a:gs pos="25000">
                    <a:schemeClr val="accent2">
                      <a:satMod val="155000"/>
                    </a:schemeClr>
                  </a:gs>
                  <a:gs pos="100000">
                    <a:schemeClr val="accent2">
                      <a:shade val="45000"/>
                      <a:satMod val="165000"/>
                    </a:schemeClr>
                  </a:gs>
                </a:gsLst>
                <a:lin ang="5400000"/>
              </a:gradFill>
            </a:endParaRPr>
          </a:p>
        </p:txBody>
      </p:sp>
      <p:sp>
        <p:nvSpPr>
          <p:cNvPr id="11" name="Oval 10"/>
          <p:cNvSpPr/>
          <p:nvPr/>
        </p:nvSpPr>
        <p:spPr>
          <a:xfrm>
            <a:off x="5105400" y="5154484"/>
            <a:ext cx="3367148" cy="914400"/>
          </a:xfrm>
          <a:prstGeom prst="ellipse">
            <a:avLst/>
          </a:prstGeom>
          <a:solidFill>
            <a:schemeClr val="accent1">
              <a:alpha val="7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48799" y="5126593"/>
            <a:ext cx="268034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Ukhrowi</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endParaRPr>
          </a:p>
        </p:txBody>
      </p:sp>
      <p:sp>
        <p:nvSpPr>
          <p:cNvPr id="12" name="Left-Up Arrow 11"/>
          <p:cNvSpPr/>
          <p:nvPr/>
        </p:nvSpPr>
        <p:spPr>
          <a:xfrm rot="13514119">
            <a:off x="3998167" y="4200576"/>
            <a:ext cx="1547923" cy="1548124"/>
          </a:xfrm>
          <a:prstGeom prst="leftUpArrow">
            <a:avLst>
              <a:gd name="adj1" fmla="val 10694"/>
              <a:gd name="adj2" fmla="val 17936"/>
              <a:gd name="adj3" fmla="val 25000"/>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urved Left Arrow 12"/>
          <p:cNvSpPr/>
          <p:nvPr/>
        </p:nvSpPr>
        <p:spPr>
          <a:xfrm rot="18710027">
            <a:off x="4342513" y="551966"/>
            <a:ext cx="1429627" cy="892922"/>
          </a:xfrm>
          <a:prstGeom prst="curvedLeftArrow">
            <a:avLst>
              <a:gd name="adj1" fmla="val 0"/>
              <a:gd name="adj2" fmla="val 50000"/>
              <a:gd name="adj3" fmla="val 40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77157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9" name="Plaque 8"/>
          <p:cNvSpPr/>
          <p:nvPr/>
        </p:nvSpPr>
        <p:spPr>
          <a:xfrm>
            <a:off x="243839" y="228600"/>
            <a:ext cx="8724898" cy="638299"/>
          </a:xfrm>
          <a:prstGeom prst="plaque">
            <a:avLst>
              <a:gd name="adj" fmla="val 50000"/>
            </a:avLst>
          </a:prstGeom>
          <a:solidFill>
            <a:srgbClr val="C00000">
              <a:alpha val="7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Rasulullah SAW bersabda </a:t>
            </a:r>
            <a:r>
              <a:rPr lang="sv-SE"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3200" dirty="0"/>
          </a:p>
        </p:txBody>
      </p:sp>
      <p:sp>
        <p:nvSpPr>
          <p:cNvPr id="4" name="Rectangle 3"/>
          <p:cNvSpPr/>
          <p:nvPr/>
        </p:nvSpPr>
        <p:spPr>
          <a:xfrm>
            <a:off x="293368" y="3438584"/>
            <a:ext cx="8534400" cy="2893100"/>
          </a:xfrm>
          <a:prstGeom prst="rect">
            <a:avLst/>
          </a:prstGeom>
        </p:spPr>
        <p:txBody>
          <a:bodyPr wrap="square">
            <a:spAutoFit/>
          </a:bodyPr>
          <a:lstStyle/>
          <a:p>
            <a:pPr algn="ctr">
              <a:spcAft>
                <a:spcPts val="0"/>
              </a:spcAft>
            </a:pPr>
            <a:r>
              <a:rPr lang="sv-SE" sz="2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ea typeface="Times New Roman" panose="02020603050405020304" pitchFamily="18" charset="0"/>
                <a:cs typeface="Times New Roman" panose="02020603050405020304" pitchFamily="18" charset="0"/>
              </a:rPr>
              <a:t>Yang bermaksud: "Sesungguhnya Allah mewajibkan berihsan (menyempurnakan sesuatu dengan baik) dalam semua perkara, maka bila kamu menghukum bunuh, bunuhlah dengan cara terbaik, dan bila kamu menyembelih, sembelihlah dengan cara yang terbaik. Hendaklah seseorang kamu menajamkan pisau dan merehatkan sembelihannya".</a:t>
            </a:r>
          </a:p>
        </p:txBody>
      </p:sp>
      <p:sp>
        <p:nvSpPr>
          <p:cNvPr id="2" name="Rectangle 1"/>
          <p:cNvSpPr/>
          <p:nvPr/>
        </p:nvSpPr>
        <p:spPr>
          <a:xfrm>
            <a:off x="304799" y="1092160"/>
            <a:ext cx="8420101" cy="2308324"/>
          </a:xfrm>
          <a:prstGeom prst="rect">
            <a:avLst/>
          </a:prstGeom>
        </p:spPr>
        <p:txBody>
          <a:bodyPr wrap="square">
            <a:spAutoFit/>
            <a:scene3d>
              <a:camera prst="orthographicFront"/>
              <a:lightRig rig="threePt" dir="t"/>
            </a:scene3d>
            <a:sp3d extrusionH="57150">
              <a:bevelT w="38100" h="38100" prst="angle"/>
            </a:sp3d>
          </a:bodyPr>
          <a:lstStyle/>
          <a:p>
            <a:pPr algn="ctr"/>
            <a:r>
              <a:rPr lang="ar-SA" sz="4800" b="1" dirty="0">
                <a:ln w="1905"/>
                <a:solidFill>
                  <a:schemeClr val="bg2">
                    <a:lumMod val="25000"/>
                  </a:schemeClr>
                </a:solidFill>
                <a:effectLst>
                  <a:innerShdw blurRad="69850" dist="43180" dir="5400000">
                    <a:srgbClr val="000000">
                      <a:alpha val="65000"/>
                    </a:srgbClr>
                  </a:innerShdw>
                </a:effectLst>
                <a:latin typeface="Times New Roman"/>
                <a:ea typeface="Times New Roman"/>
                <a:cs typeface="Traditional Arabic"/>
              </a:rPr>
              <a:t>إنَّ اللَّهَ كَتَبَ الإحْسَانَ علَى كُلِّ شيءٍ، فَإِذَا قَتَلْتُمْ فأحْسِنُوا </a:t>
            </a:r>
            <a:r>
              <a:rPr lang="ar-SA" sz="4800" b="1" dirty="0" smtClean="0">
                <a:ln w="1905"/>
                <a:solidFill>
                  <a:schemeClr val="bg2">
                    <a:lumMod val="25000"/>
                  </a:schemeClr>
                </a:solidFill>
                <a:effectLst>
                  <a:innerShdw blurRad="69850" dist="43180" dir="5400000">
                    <a:srgbClr val="000000">
                      <a:alpha val="65000"/>
                    </a:srgbClr>
                  </a:innerShdw>
                </a:effectLst>
                <a:latin typeface="Times New Roman"/>
                <a:ea typeface="Times New Roman"/>
                <a:cs typeface="Traditional Arabic"/>
              </a:rPr>
              <a:t>القِتْلَةَ،</a:t>
            </a:r>
            <a:r>
              <a:rPr lang="ar-SA" sz="4800" b="1" dirty="0" smtClean="0">
                <a:ln w="1905"/>
                <a:solidFill>
                  <a:schemeClr val="bg2">
                    <a:lumMod val="25000"/>
                  </a:schemeClr>
                </a:solidFill>
                <a:effectLst>
                  <a:innerShdw blurRad="69850" dist="43180" dir="5400000">
                    <a:srgbClr val="000000">
                      <a:alpha val="65000"/>
                    </a:srgbClr>
                  </a:innerShdw>
                </a:effectLst>
                <a:ea typeface="Times New Roman"/>
                <a:cs typeface="Traditional Arabic"/>
              </a:rPr>
              <a:t> وإذَا ذَبَحْتُمْ فأحْسِنُوا الذِّبْحَةَ، وَلْيُحِدَّ أَحَدُكُمْ شَفْرَتَهُ، فَلْيُرِحْ ذَبِيحَتَهُ</a:t>
            </a:r>
            <a:endParaRPr lang="en-US" sz="4800" b="1" dirty="0">
              <a:ln w="1905"/>
              <a:solidFill>
                <a:schemeClr val="bg2">
                  <a:lumMod val="25000"/>
                </a:schemeClr>
              </a:solidFill>
              <a:effectLst>
                <a:innerShdw blurRad="69850" dist="43180" dir="5400000">
                  <a:srgbClr val="000000">
                    <a:alpha val="65000"/>
                  </a:srgbClr>
                </a:innerShdw>
              </a:effectLst>
            </a:endParaRPr>
          </a:p>
        </p:txBody>
      </p:sp>
      <p:sp>
        <p:nvSpPr>
          <p:cNvPr id="5" name="Oval 4"/>
          <p:cNvSpPr/>
          <p:nvPr/>
        </p:nvSpPr>
        <p:spPr>
          <a:xfrm>
            <a:off x="5105401" y="6331684"/>
            <a:ext cx="3722367" cy="450116"/>
          </a:xfrm>
          <a:prstGeom prst="ellipse">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0000"/>
                </a:solidFill>
              </a:rPr>
              <a:t>- </a:t>
            </a:r>
            <a:r>
              <a:rPr lang="en-US" b="1" dirty="0" err="1" smtClean="0">
                <a:solidFill>
                  <a:srgbClr val="FF0000"/>
                </a:solidFill>
              </a:rPr>
              <a:t>Hadis</a:t>
            </a:r>
            <a:r>
              <a:rPr lang="en-US" b="1" dirty="0" smtClean="0">
                <a:solidFill>
                  <a:srgbClr val="FF0000"/>
                </a:solidFill>
              </a:rPr>
              <a:t> </a:t>
            </a:r>
            <a:r>
              <a:rPr lang="en-US" b="1" dirty="0" err="1">
                <a:solidFill>
                  <a:srgbClr val="FF0000"/>
                </a:solidFill>
              </a:rPr>
              <a:t>riwayat</a:t>
            </a:r>
            <a:r>
              <a:rPr lang="en-US" b="1" dirty="0">
                <a:solidFill>
                  <a:srgbClr val="FF0000"/>
                </a:solidFill>
              </a:rPr>
              <a:t> </a:t>
            </a:r>
            <a:r>
              <a:rPr lang="en-US" b="1" dirty="0" smtClean="0">
                <a:solidFill>
                  <a:srgbClr val="FF0000"/>
                </a:solidFill>
              </a:rPr>
              <a:t>Muslim -</a:t>
            </a:r>
            <a:endParaRPr lang="en-US" b="1" dirty="0">
              <a:solidFill>
                <a:srgbClr val="FF0000"/>
              </a:solidFill>
            </a:endParaRPr>
          </a:p>
        </p:txBody>
      </p:sp>
    </p:spTree>
    <p:extLst>
      <p:ext uri="{BB962C8B-B14F-4D97-AF65-F5344CB8AC3E}">
        <p14:creationId xmlns:p14="http://schemas.microsoft.com/office/powerpoint/2010/main" val="19306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7000" r="-7000"/>
          </a:stretch>
        </a:blipFill>
        <a:effectLst/>
      </p:bgPr>
    </p:bg>
    <p:spTree>
      <p:nvGrpSpPr>
        <p:cNvPr id="1" name=""/>
        <p:cNvGrpSpPr/>
        <p:nvPr/>
      </p:nvGrpSpPr>
      <p:grpSpPr>
        <a:xfrm>
          <a:off x="0" y="0"/>
          <a:ext cx="0" cy="0"/>
          <a:chOff x="0" y="0"/>
          <a:chExt cx="0" cy="0"/>
        </a:xfrm>
      </p:grpSpPr>
      <p:sp>
        <p:nvSpPr>
          <p:cNvPr id="6" name="Plaque 5"/>
          <p:cNvSpPr/>
          <p:nvPr/>
        </p:nvSpPr>
        <p:spPr>
          <a:xfrm>
            <a:off x="76200" y="232410"/>
            <a:ext cx="8915400" cy="2133600"/>
          </a:xfrm>
          <a:prstGeom prst="plaque">
            <a:avLst>
              <a:gd name="adj" fmla="val 22095"/>
            </a:avLst>
          </a:prstGeom>
          <a:solidFill>
            <a:srgbClr val="FFFF0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100" b="1" spc="50" dirty="0">
                <a:ln w="0"/>
                <a:solidFill>
                  <a:srgbClr val="FF0000"/>
                </a:solidFill>
                <a:effectLst>
                  <a:innerShdw blurRad="63500" dist="50800" dir="13500000">
                    <a:srgbClr val="000000">
                      <a:alpha val="50000"/>
                    </a:srgbClr>
                  </a:innerShdw>
                </a:effectLst>
                <a:latin typeface="Arial Black" pitchFamily="34" charset="0"/>
              </a:rPr>
              <a:t>Pengertian pertama </a:t>
            </a:r>
            <a:r>
              <a:rPr lang="fi-FI" sz="2100" b="1" spc="50" dirty="0">
                <a:ln w="0"/>
                <a:solidFill>
                  <a:schemeClr val="accent2">
                    <a:lumMod val="50000"/>
                  </a:schemeClr>
                </a:solidFill>
                <a:effectLst>
                  <a:innerShdw blurRad="63500" dist="50800" dir="13500000">
                    <a:srgbClr val="000000">
                      <a:alpha val="50000"/>
                    </a:srgbClr>
                  </a:innerShdw>
                </a:effectLst>
                <a:latin typeface="Arial Black" pitchFamily="34" charset="0"/>
              </a:rPr>
              <a:t>adalah tentang tanggungjawab besar seorang yang muhsin terhadap orang sekelilingnya bermula dari keluarga, jiran, dan sahabat handai dengan berusaha memberi kesejahteraan dan manfaat kepada </a:t>
            </a:r>
            <a:r>
              <a:rPr lang="fi-FI" sz="2100" b="1" spc="50" dirty="0" smtClean="0">
                <a:ln w="0"/>
                <a:solidFill>
                  <a:schemeClr val="accent2">
                    <a:lumMod val="50000"/>
                  </a:schemeClr>
                </a:solidFill>
                <a:effectLst>
                  <a:innerShdw blurRad="63500" dist="50800" dir="13500000">
                    <a:srgbClr val="000000">
                      <a:alpha val="50000"/>
                    </a:srgbClr>
                  </a:innerShdw>
                </a:effectLst>
                <a:latin typeface="Arial Black" pitchFamily="34" charset="0"/>
              </a:rPr>
              <a:t>mereka</a:t>
            </a:r>
            <a:endParaRPr lang="en-US" sz="2100" b="1" spc="50" dirty="0">
              <a:ln w="0"/>
              <a:solidFill>
                <a:schemeClr val="accent2">
                  <a:lumMod val="50000"/>
                </a:schemeClr>
              </a:solidFill>
              <a:effectLst>
                <a:innerShdw blurRad="63500" dist="50800" dir="13500000">
                  <a:srgbClr val="000000">
                    <a:alpha val="50000"/>
                  </a:srgbClr>
                </a:innerShdw>
              </a:effectLst>
            </a:endParaRPr>
          </a:p>
        </p:txBody>
      </p:sp>
      <p:sp>
        <p:nvSpPr>
          <p:cNvPr id="4" name="Up-Down Arrow 3"/>
          <p:cNvSpPr/>
          <p:nvPr/>
        </p:nvSpPr>
        <p:spPr>
          <a:xfrm>
            <a:off x="3981450" y="2361769"/>
            <a:ext cx="1104900" cy="2133600"/>
          </a:xfrm>
          <a:prstGeom prst="upDownArrow">
            <a:avLst>
              <a:gd name="adj1" fmla="val 50000"/>
              <a:gd name="adj2" fmla="val 33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laque 6"/>
          <p:cNvSpPr/>
          <p:nvPr/>
        </p:nvSpPr>
        <p:spPr>
          <a:xfrm>
            <a:off x="-5938" y="3063239"/>
            <a:ext cx="9144000" cy="730659"/>
          </a:xfrm>
          <a:prstGeom prst="plaque">
            <a:avLst>
              <a:gd name="adj" fmla="val 50000"/>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Imam al-</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Asfahani</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mentafsirkan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ihsan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muamalat</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dua</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pengertian</a:t>
            </a:r>
            <a:r>
              <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8" name="Plaque 7"/>
          <p:cNvSpPr/>
          <p:nvPr/>
        </p:nvSpPr>
        <p:spPr>
          <a:xfrm>
            <a:off x="76200" y="4495800"/>
            <a:ext cx="8915400" cy="2157351"/>
          </a:xfrm>
          <a:prstGeom prst="plaque">
            <a:avLst>
              <a:gd name="adj" fmla="val 25363"/>
            </a:avLst>
          </a:prstGeom>
          <a:solidFill>
            <a:srgbClr val="FFFF0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200" b="1" spc="50" dirty="0" smtClean="0">
                <a:ln w="0"/>
                <a:solidFill>
                  <a:srgbClr val="FF0000"/>
                </a:solidFill>
                <a:effectLst>
                  <a:innerShdw blurRad="63500" dist="50800" dir="13500000">
                    <a:srgbClr val="000000">
                      <a:alpha val="50000"/>
                    </a:srgbClr>
                  </a:innerShdw>
                </a:effectLst>
                <a:latin typeface="Arial Black" pitchFamily="34" charset="0"/>
              </a:rPr>
              <a:t>Pengertian </a:t>
            </a:r>
            <a:r>
              <a:rPr lang="fi-FI" sz="2200" b="1" spc="50" dirty="0">
                <a:ln w="0"/>
                <a:solidFill>
                  <a:srgbClr val="FF0000"/>
                </a:solidFill>
                <a:effectLst>
                  <a:innerShdw blurRad="63500" dist="50800" dir="13500000">
                    <a:srgbClr val="000000">
                      <a:alpha val="50000"/>
                    </a:srgbClr>
                  </a:innerShdw>
                </a:effectLst>
                <a:latin typeface="Arial Black" pitchFamily="34" charset="0"/>
              </a:rPr>
              <a:t>kedua </a:t>
            </a:r>
            <a:r>
              <a:rPr lang="fi-FI" sz="2200" b="1" spc="50" dirty="0">
                <a:ln w="0"/>
                <a:solidFill>
                  <a:schemeClr val="accent2">
                    <a:lumMod val="50000"/>
                  </a:schemeClr>
                </a:solidFill>
                <a:effectLst>
                  <a:innerShdw blurRad="63500" dist="50800" dir="13500000">
                    <a:srgbClr val="000000">
                      <a:alpha val="50000"/>
                    </a:srgbClr>
                  </a:innerShdw>
                </a:effectLst>
                <a:latin typeface="Arial Black" pitchFamily="34" charset="0"/>
              </a:rPr>
              <a:t>memperlihatkan kewajipan insan supaya  sentiasa mempertingkatkan kualiti kerja dan khidmatnya kepada masyarakat dengan berpaksikan kepada  ilmu pengetahuan menyeluruh dan kemahiran yang mantap serta nilai integriti yang tinggi</a:t>
            </a:r>
            <a:endParaRPr lang="en-US" sz="2200" b="1" spc="50" dirty="0">
              <a:ln w="0"/>
              <a:solidFill>
                <a:schemeClr val="accent2">
                  <a:lumMod val="50000"/>
                </a:schemeClr>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45849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 y="1447800"/>
            <a:ext cx="8762999" cy="5632311"/>
          </a:xfrm>
          <a:prstGeom prst="rect">
            <a:avLst/>
          </a:prstGeom>
        </p:spPr>
        <p:txBody>
          <a:bodyPr wrap="square">
            <a:spAutoFit/>
          </a:bodyPr>
          <a:lstStyle/>
          <a:p>
            <a:pPr algn="just">
              <a:spcAft>
                <a:spcPts val="0"/>
              </a:spcAft>
            </a:pPr>
            <a:r>
              <a:rPr lang="sv-SE" sz="2000" b="1" dirty="0" smtClean="0">
                <a:ln w="10541" cmpd="sng">
                  <a:solidFill>
                    <a:schemeClr val="accent1">
                      <a:shade val="88000"/>
                      <a:satMod val="110000"/>
                    </a:schemeClr>
                  </a:solidFill>
                  <a:prstDash val="solid"/>
                </a:ln>
                <a:solidFill>
                  <a:srgbClr val="2B6327"/>
                </a:solidFill>
                <a:latin typeface="Arial" panose="020B0604020202020204" pitchFamily="34" charset="0"/>
                <a:ea typeface="Times New Roman" panose="02020603050405020304" pitchFamily="18" charset="0"/>
                <a:cs typeface="Times New Roman" panose="02020603050405020304" pitchFamily="18" charset="0"/>
              </a:rPr>
              <a:t>Pada </a:t>
            </a:r>
            <a:r>
              <a:rPr lang="sv-SE" sz="2000" b="1" dirty="0">
                <a:ln w="10541" cmpd="sng">
                  <a:solidFill>
                    <a:schemeClr val="accent1">
                      <a:shade val="88000"/>
                      <a:satMod val="110000"/>
                    </a:schemeClr>
                  </a:solidFill>
                  <a:prstDash val="solid"/>
                </a:ln>
                <a:solidFill>
                  <a:srgbClr val="2B6327"/>
                </a:solidFill>
                <a:latin typeface="Arial" panose="020B0604020202020204" pitchFamily="34" charset="0"/>
                <a:ea typeface="Times New Roman" panose="02020603050405020304" pitchFamily="18" charset="0"/>
                <a:cs typeface="Times New Roman" panose="02020603050405020304" pitchFamily="18" charset="0"/>
              </a:rPr>
              <a:t>suatu hari sedang kami duduk di sisi Rasulullah s.a.w., tiba-tiba datang kepada kami seorang lelaki yang sangat putih kainnya, sangat hitam rambutnya, tidaklah kelihatan atasnya tanda-tanda orang yang sedang dalam perjalanan, dan tidak seorang pun daripada kami yang mengenalinya sehingga dia duduk berdekatan dengan Rasulullah s.a.w. lalu dia menyandarkan kedua-dua lututnya kepada kedua-dua lutut Rasulullah s.a.w. dan meletakkan kedua-dua telapak tangannya ke atas kedua-dua paha Nabi s.a.w</a:t>
            </a:r>
            <a:r>
              <a:rPr lang="sv-SE" sz="2000" b="1" dirty="0" smtClean="0">
                <a:ln w="10541" cmpd="sng">
                  <a:solidFill>
                    <a:schemeClr val="accent1">
                      <a:shade val="88000"/>
                      <a:satMod val="110000"/>
                    </a:schemeClr>
                  </a:solidFill>
                  <a:prstDash val="solid"/>
                </a:ln>
                <a:solidFill>
                  <a:srgbClr val="2B6327"/>
                </a:solidFill>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endParaRPr lang="sv-SE" sz="600" b="1" dirty="0">
              <a:ln w="10541" cmpd="sng">
                <a:solidFill>
                  <a:schemeClr val="accent1">
                    <a:shade val="88000"/>
                    <a:satMod val="110000"/>
                  </a:schemeClr>
                </a:solidFill>
                <a:prstDash val="solid"/>
              </a:ln>
              <a:solidFill>
                <a:srgbClr val="2B6327"/>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sv-SE" sz="2000" b="1" dirty="0">
                <a:ln w="10541" cmpd="sng">
                  <a:solidFill>
                    <a:schemeClr val="accent1">
                      <a:shade val="88000"/>
                      <a:satMod val="110000"/>
                    </a:schemeClr>
                  </a:solidFill>
                  <a:prstDash val="solid"/>
                </a:ln>
                <a:solidFill>
                  <a:srgbClr val="2B6327"/>
                </a:solidFill>
                <a:latin typeface="Arial" panose="020B0604020202020204" pitchFamily="34" charset="0"/>
                <a:ea typeface="Times New Roman" panose="02020603050405020304" pitchFamily="18" charset="0"/>
                <a:cs typeface="Times New Roman" panose="02020603050405020304" pitchFamily="18" charset="0"/>
              </a:rPr>
              <a:t>Kemudian dia berkata: Hai Nabi Muhammad! Khabarkanlah kepadaku tentang Islam. Maka Rasulullah s.a.w. menjawab: Islam itu ialah bahawa engkau mengakui tiada tuhan melainkan Allah dan bahawasanya Muhammad itu pesuruh Allah, dan engkau mendirikan sembahyang, dan engkau keluarkan zakat, dan engkau puasa bulan Ramadan, dan engkau mengerjakan haji di Baitullah jika engkau sanggup pergi kepadanya. Dia berkata: Benarlah engkau! Maka kami pun tercengang kerana dia yang bertanya dan dia pula yang membenarkannya.</a:t>
            </a:r>
          </a:p>
        </p:txBody>
      </p:sp>
      <p:sp>
        <p:nvSpPr>
          <p:cNvPr id="5" name="Down Arrow Callout 4"/>
          <p:cNvSpPr/>
          <p:nvPr/>
        </p:nvSpPr>
        <p:spPr>
          <a:xfrm>
            <a:off x="609600" y="228600"/>
            <a:ext cx="8191499" cy="1219200"/>
          </a:xfrm>
          <a:prstGeom prst="downArrowCallout">
            <a:avLst>
              <a:gd name="adj1" fmla="val 15870"/>
              <a:gd name="adj2" fmla="val 22548"/>
              <a:gd name="adj3" fmla="val 23995"/>
              <a:gd name="adj4" fmla="val 64977"/>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Diriwayatkan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oleh</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Imam Muslim </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daripada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Saidina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Umar al-</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Khattab</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r.a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katanya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5800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28600" y="1447800"/>
            <a:ext cx="8762999" cy="4339650"/>
          </a:xfrm>
          <a:prstGeom prst="rect">
            <a:avLst/>
          </a:prstGeom>
        </p:spPr>
        <p:txBody>
          <a:bodyPr wrap="square">
            <a:spAutoFit/>
          </a:bodyPr>
          <a:lstStyle/>
          <a:p>
            <a:pPr algn="just">
              <a:spcAft>
                <a:spcPts val="0"/>
              </a:spcAft>
            </a:pPr>
            <a:r>
              <a:rPr lang="sv-SE" sz="2400" b="1" dirty="0">
                <a:ln w="10541" cmpd="sng">
                  <a:solidFill>
                    <a:schemeClr val="accent1">
                      <a:shade val="88000"/>
                      <a:satMod val="110000"/>
                    </a:schemeClr>
                  </a:solidFill>
                  <a:prstDash val="solid"/>
                </a:ln>
                <a:solidFill>
                  <a:srgbClr val="2B6327"/>
                </a:solidFill>
                <a:latin typeface="Arial" panose="020B0604020202020204" pitchFamily="34" charset="0"/>
                <a:ea typeface="Times New Roman" panose="02020603050405020304" pitchFamily="18" charset="0"/>
                <a:cs typeface="Times New Roman" panose="02020603050405020304" pitchFamily="18" charset="0"/>
              </a:rPr>
              <a:t>Katanya lagi: Maka khabarkan kepadaku tentang Iman. Rasulullah s.a.w. menjawab: Iman itu ialah bahawa engkau beriman kepada Allah, dan malaikat-Nya, dan segala kitab-Nya, dan para Rasul-Nya, hari Kiamat dan engkau beriman kepada takdir baik-Nya dan buruk-Nya. Dia berkata: Benarlah engkau</a:t>
            </a:r>
            <a:r>
              <a:rPr lang="sv-SE" sz="2400" b="1" dirty="0" smtClean="0">
                <a:ln w="10541" cmpd="sng">
                  <a:solidFill>
                    <a:schemeClr val="accent1">
                      <a:shade val="88000"/>
                      <a:satMod val="110000"/>
                    </a:schemeClr>
                  </a:solidFill>
                  <a:prstDash val="solid"/>
                </a:ln>
                <a:solidFill>
                  <a:srgbClr val="2B6327"/>
                </a:solidFill>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endParaRPr lang="sv-SE" sz="1200" b="1" dirty="0">
              <a:ln w="10541" cmpd="sng">
                <a:solidFill>
                  <a:schemeClr val="accent1">
                    <a:shade val="88000"/>
                    <a:satMod val="110000"/>
                  </a:schemeClr>
                </a:solidFill>
                <a:prstDash val="solid"/>
              </a:ln>
              <a:solidFill>
                <a:srgbClr val="2B6327"/>
              </a:solidFill>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sv-SE" sz="2400" b="1" dirty="0">
                <a:ln w="10541" cmpd="sng">
                  <a:solidFill>
                    <a:schemeClr val="accent1">
                      <a:shade val="88000"/>
                      <a:satMod val="110000"/>
                    </a:schemeClr>
                  </a:solidFill>
                  <a:prstDash val="solid"/>
                </a:ln>
                <a:solidFill>
                  <a:srgbClr val="2B6327"/>
                </a:solidFill>
                <a:latin typeface="Arial" panose="020B0604020202020204" pitchFamily="34" charset="0"/>
                <a:ea typeface="Times New Roman" panose="02020603050405020304" pitchFamily="18" charset="0"/>
                <a:cs typeface="Times New Roman" panose="02020603050405020304" pitchFamily="18" charset="0"/>
              </a:rPr>
              <a:t>Kemudian dia bertanya lagi: Maka sekarang khabarkanlah kepadaku tentang Ihsan. Rasulullah s.a.w. menjawab: Ihsan ialah bahawa engkau menyembah Allah seolah-olah engkau melihat-Nya, tetapi jika engkau tidak melihat-Nya maka sesungguhnya Dia (Allah) melihat </a:t>
            </a:r>
            <a:r>
              <a:rPr lang="sv-SE" sz="2400" b="1" dirty="0" smtClean="0">
                <a:ln w="10541" cmpd="sng">
                  <a:solidFill>
                    <a:schemeClr val="accent1">
                      <a:shade val="88000"/>
                      <a:satMod val="110000"/>
                    </a:schemeClr>
                  </a:solidFill>
                  <a:prstDash val="solid"/>
                </a:ln>
                <a:solidFill>
                  <a:srgbClr val="2B6327"/>
                </a:solidFill>
                <a:latin typeface="Arial" panose="020B0604020202020204" pitchFamily="34" charset="0"/>
                <a:ea typeface="Times New Roman" panose="02020603050405020304" pitchFamily="18" charset="0"/>
                <a:cs typeface="Times New Roman" panose="02020603050405020304" pitchFamily="18" charset="0"/>
              </a:rPr>
              <a:t>engkau.</a:t>
            </a:r>
            <a:endParaRPr lang="sv-SE" sz="2400" b="1" dirty="0">
              <a:ln w="10541" cmpd="sng">
                <a:solidFill>
                  <a:schemeClr val="accent1">
                    <a:shade val="88000"/>
                    <a:satMod val="110000"/>
                  </a:schemeClr>
                </a:solidFill>
                <a:prstDash val="solid"/>
              </a:ln>
              <a:solidFill>
                <a:srgbClr val="2B6327"/>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Down Arrow Callout 2"/>
          <p:cNvSpPr/>
          <p:nvPr/>
        </p:nvSpPr>
        <p:spPr>
          <a:xfrm>
            <a:off x="609600" y="228600"/>
            <a:ext cx="8191499" cy="1219200"/>
          </a:xfrm>
          <a:prstGeom prst="downArrowCallout">
            <a:avLst>
              <a:gd name="adj1" fmla="val 15870"/>
              <a:gd name="adj2" fmla="val 22548"/>
              <a:gd name="adj3" fmla="val 23995"/>
              <a:gd name="adj4" fmla="val 64977"/>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Diriwayatkan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oleh</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Imam Muslim </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daripada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Saidina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Umar al-</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Khattab</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a:ln w="18415" cmpd="sng">
                  <a:solidFill>
                    <a:srgbClr val="FFFFFF"/>
                  </a:solidFill>
                  <a:prstDash val="solid"/>
                </a:ln>
                <a:solidFill>
                  <a:srgbClr val="FFFFFF"/>
                </a:solidFill>
                <a:effectLst>
                  <a:outerShdw blurRad="63500" dir="3600000" algn="tl" rotWithShape="0">
                    <a:srgbClr val="000000">
                      <a:alpha val="70000"/>
                    </a:srgbClr>
                  </a:outerShdw>
                </a:effectLst>
              </a:rPr>
              <a:t>r.a</a:t>
            </a: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Tree>
    <p:extLst>
      <p:ext uri="{BB962C8B-B14F-4D97-AF65-F5344CB8AC3E}">
        <p14:creationId xmlns:p14="http://schemas.microsoft.com/office/powerpoint/2010/main" val="117496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l="-7000" r="-7000"/>
          </a:stretch>
        </a:blipFill>
        <a:effectLst/>
      </p:bgPr>
    </p:bg>
    <p:spTree>
      <p:nvGrpSpPr>
        <p:cNvPr id="1" name=""/>
        <p:cNvGrpSpPr/>
        <p:nvPr/>
      </p:nvGrpSpPr>
      <p:grpSpPr>
        <a:xfrm>
          <a:off x="0" y="0"/>
          <a:ext cx="0" cy="0"/>
          <a:chOff x="0" y="0"/>
          <a:chExt cx="0" cy="0"/>
        </a:xfrm>
      </p:grpSpPr>
      <p:sp>
        <p:nvSpPr>
          <p:cNvPr id="8" name="Rectangle 7"/>
          <p:cNvSpPr/>
          <p:nvPr/>
        </p:nvSpPr>
        <p:spPr>
          <a:xfrm>
            <a:off x="697229" y="1664555"/>
            <a:ext cx="7953499" cy="2369128"/>
          </a:xfrm>
          <a:prstGeom prst="rect">
            <a:avLst/>
          </a:prstGeom>
          <a:solidFill>
            <a:schemeClr val="accent5">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w="10160">
                  <a:solidFill>
                    <a:schemeClr val="accent1"/>
                  </a:solidFill>
                  <a:prstDash val="solid"/>
                </a:ln>
                <a:solidFill>
                  <a:schemeClr val="accent4">
                    <a:lumMod val="50000"/>
                  </a:schemeClr>
                </a:solidFill>
                <a:effectLst>
                  <a:outerShdw blurRad="38100" dist="32000" dir="5400000" algn="tl">
                    <a:srgbClr val="000000">
                      <a:alpha val="30000"/>
                    </a:srgbClr>
                  </a:outerShdw>
                </a:effectLst>
                <a:latin typeface="Arial Black" pitchFamily="34" charset="0"/>
              </a:rPr>
              <a:t>M</a:t>
            </a:r>
            <a:r>
              <a:rPr lang="fi-FI" sz="2800" dirty="0" smtClean="0">
                <a:ln w="10160">
                  <a:solidFill>
                    <a:schemeClr val="accent1"/>
                  </a:solidFill>
                  <a:prstDash val="solid"/>
                </a:ln>
                <a:solidFill>
                  <a:schemeClr val="accent4">
                    <a:lumMod val="50000"/>
                  </a:schemeClr>
                </a:solidFill>
                <a:effectLst>
                  <a:outerShdw blurRad="38100" dist="32000" dir="5400000" algn="tl">
                    <a:srgbClr val="000000">
                      <a:alpha val="30000"/>
                    </a:srgbClr>
                  </a:outerShdw>
                </a:effectLst>
                <a:latin typeface="Arial Black" pitchFamily="34" charset="0"/>
              </a:rPr>
              <a:t>emberi </a:t>
            </a:r>
            <a:r>
              <a:rPr lang="fi-FI" sz="2800" dirty="0">
                <a:ln w="10160">
                  <a:solidFill>
                    <a:schemeClr val="accent1"/>
                  </a:solidFill>
                  <a:prstDash val="solid"/>
                </a:ln>
                <a:solidFill>
                  <a:schemeClr val="accent4">
                    <a:lumMod val="50000"/>
                  </a:schemeClr>
                </a:solidFill>
                <a:effectLst>
                  <a:outerShdw blurRad="38100" dist="32000" dir="5400000" algn="tl">
                    <a:srgbClr val="000000">
                      <a:alpha val="30000"/>
                    </a:srgbClr>
                  </a:outerShdw>
                </a:effectLst>
                <a:latin typeface="Arial Black" pitchFamily="34" charset="0"/>
              </a:rPr>
              <a:t>gambaran yang amat jelas bahawa ihsan adalah tahap tertinggi yang perlu dicapai oleh setiap muslim sama ada dalam ibadah mahupun dalam bidang muamalat sesama insan</a:t>
            </a:r>
            <a:endParaRPr lang="sv-SE" sz="2800" dirty="0" smtClean="0">
              <a:ln w="10160">
                <a:solidFill>
                  <a:schemeClr val="accent1"/>
                </a:solidFill>
                <a:prstDash val="solid"/>
              </a:ln>
              <a:solidFill>
                <a:schemeClr val="accent4">
                  <a:lumMod val="50000"/>
                </a:schemeClr>
              </a:solidFill>
              <a:effectLst>
                <a:outerShdw blurRad="38100" dist="32000" dir="5400000" algn="tl">
                  <a:srgbClr val="000000">
                    <a:alpha val="30000"/>
                  </a:srgbClr>
                </a:outerShdw>
              </a:effectLst>
              <a:latin typeface="Arial Black" pitchFamily="34" charset="0"/>
            </a:endParaRPr>
          </a:p>
        </p:txBody>
      </p:sp>
      <p:sp>
        <p:nvSpPr>
          <p:cNvPr id="3" name="Cloud 2"/>
          <p:cNvSpPr/>
          <p:nvPr/>
        </p:nvSpPr>
        <p:spPr>
          <a:xfrm>
            <a:off x="455231" y="495438"/>
            <a:ext cx="6477000" cy="857181"/>
          </a:xfrm>
          <a:prstGeom prst="cloud">
            <a:avLst/>
          </a:prstGeom>
          <a:gradFill>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latin typeface="A25-SQUANOVA" pitchFamily="34" charset="0"/>
              </a:rPr>
              <a:t>KESIMPULAN </a:t>
            </a:r>
            <a:r>
              <a:rPr lang="en-US" sz="3200" dirty="0">
                <a:solidFill>
                  <a:srgbClr val="FFFF00"/>
                </a:solidFill>
                <a:latin typeface="A25-SQUANOVA" pitchFamily="34" charset="0"/>
              </a:rPr>
              <a:t>H</a:t>
            </a:r>
            <a:r>
              <a:rPr lang="en-US" sz="3200" dirty="0" smtClean="0">
                <a:solidFill>
                  <a:srgbClr val="FFFF00"/>
                </a:solidFill>
                <a:latin typeface="A25-SQUANOVA" pitchFamily="34" charset="0"/>
              </a:rPr>
              <a:t>ADIS</a:t>
            </a:r>
            <a:endParaRPr lang="en-US" sz="3200" dirty="0">
              <a:solidFill>
                <a:srgbClr val="FFFF00"/>
              </a:solidFill>
              <a:latin typeface="A25-SQUANOVA" pitchFamily="34" charset="0"/>
            </a:endParaRPr>
          </a:p>
        </p:txBody>
      </p:sp>
      <p:sp>
        <p:nvSpPr>
          <p:cNvPr id="13" name="Curved Left Arrow 12"/>
          <p:cNvSpPr/>
          <p:nvPr/>
        </p:nvSpPr>
        <p:spPr>
          <a:xfrm rot="18710027">
            <a:off x="6659591" y="351857"/>
            <a:ext cx="1464403" cy="1117466"/>
          </a:xfrm>
          <a:prstGeom prst="curvedLeftArrow">
            <a:avLst>
              <a:gd name="adj1" fmla="val 0"/>
              <a:gd name="adj2" fmla="val 50000"/>
              <a:gd name="adj3" fmla="val 40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p:cNvSpPr/>
          <p:nvPr/>
        </p:nvSpPr>
        <p:spPr>
          <a:xfrm>
            <a:off x="697229" y="4343400"/>
            <a:ext cx="7921237" cy="2292928"/>
          </a:xfrm>
          <a:prstGeom prst="rect">
            <a:avLst/>
          </a:prstGeom>
          <a:solidFill>
            <a:schemeClr val="accent5">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dirty="0" smtClean="0">
                <a:ln w="10160">
                  <a:solidFill>
                    <a:schemeClr val="accent1"/>
                  </a:solidFill>
                  <a:prstDash val="solid"/>
                </a:ln>
                <a:solidFill>
                  <a:srgbClr val="2B6327"/>
                </a:solidFill>
                <a:effectLst>
                  <a:outerShdw blurRad="38100" dist="32000" dir="5400000" algn="tl">
                    <a:srgbClr val="000000">
                      <a:alpha val="30000"/>
                    </a:srgbClr>
                  </a:outerShdw>
                </a:effectLst>
                <a:latin typeface="Arial Black" pitchFamily="34" charset="0"/>
              </a:rPr>
              <a:t>Memerlukan </a:t>
            </a:r>
            <a:r>
              <a:rPr lang="fi-FI" sz="2600" dirty="0">
                <a:ln w="10160">
                  <a:solidFill>
                    <a:schemeClr val="accent1"/>
                  </a:solidFill>
                  <a:prstDash val="solid"/>
                </a:ln>
                <a:solidFill>
                  <a:srgbClr val="2B6327"/>
                </a:solidFill>
                <a:effectLst>
                  <a:outerShdw blurRad="38100" dist="32000" dir="5400000" algn="tl">
                    <a:srgbClr val="000000">
                      <a:alpha val="30000"/>
                    </a:srgbClr>
                  </a:outerShdw>
                </a:effectLst>
                <a:latin typeface="Arial Black" pitchFamily="34" charset="0"/>
              </a:rPr>
              <a:t>usaha bersungguh-sungguh supaya  sifat-sifat </a:t>
            </a:r>
            <a:r>
              <a:rPr lang="fi-FI" sz="2600" dirty="0" smtClean="0">
                <a:ln w="10160">
                  <a:solidFill>
                    <a:schemeClr val="accent1"/>
                  </a:solidFill>
                  <a:prstDash val="solid"/>
                </a:ln>
                <a:solidFill>
                  <a:srgbClr val="2B6327"/>
                </a:solidFill>
                <a:effectLst>
                  <a:outerShdw blurRad="38100" dist="32000" dir="5400000" algn="tl">
                    <a:srgbClr val="000000">
                      <a:alpha val="30000"/>
                    </a:srgbClr>
                  </a:outerShdw>
                </a:effectLst>
                <a:latin typeface="Arial Black" pitchFamily="34" charset="0"/>
              </a:rPr>
              <a:t>ihsan </a:t>
            </a:r>
            <a:r>
              <a:rPr lang="fi-FI" sz="2600" dirty="0">
                <a:ln w="10160">
                  <a:solidFill>
                    <a:schemeClr val="accent1"/>
                  </a:solidFill>
                  <a:prstDash val="solid"/>
                </a:ln>
                <a:solidFill>
                  <a:srgbClr val="2B6327"/>
                </a:solidFill>
                <a:effectLst>
                  <a:outerShdw blurRad="38100" dist="32000" dir="5400000" algn="tl">
                    <a:srgbClr val="000000">
                      <a:alpha val="30000"/>
                    </a:srgbClr>
                  </a:outerShdw>
                </a:effectLst>
                <a:latin typeface="Arial Black" pitchFamily="34" charset="0"/>
              </a:rPr>
              <a:t>ini terbina di dalam </a:t>
            </a:r>
            <a:r>
              <a:rPr lang="fi-FI" sz="2600" dirty="0" smtClean="0">
                <a:ln w="10160">
                  <a:solidFill>
                    <a:schemeClr val="accent1"/>
                  </a:solidFill>
                  <a:prstDash val="solid"/>
                </a:ln>
                <a:solidFill>
                  <a:srgbClr val="2B6327"/>
                </a:solidFill>
                <a:effectLst>
                  <a:outerShdw blurRad="38100" dist="32000" dir="5400000" algn="tl">
                    <a:srgbClr val="000000">
                      <a:alpha val="30000"/>
                    </a:srgbClr>
                  </a:outerShdw>
                </a:effectLst>
                <a:latin typeface="Arial Black" pitchFamily="34" charset="0"/>
              </a:rPr>
              <a:t>diri dan  </a:t>
            </a:r>
            <a:r>
              <a:rPr lang="fi-FI" sz="2600" dirty="0">
                <a:ln w="10160">
                  <a:solidFill>
                    <a:schemeClr val="accent1"/>
                  </a:solidFill>
                  <a:prstDash val="solid"/>
                </a:ln>
                <a:solidFill>
                  <a:srgbClr val="2B6327"/>
                </a:solidFill>
                <a:effectLst>
                  <a:outerShdw blurRad="38100" dist="32000" dir="5400000" algn="tl">
                    <a:srgbClr val="000000">
                      <a:alpha val="30000"/>
                    </a:srgbClr>
                  </a:outerShdw>
                </a:effectLst>
                <a:latin typeface="Arial Black" pitchFamily="34" charset="0"/>
              </a:rPr>
              <a:t>supaya amalan kita mencapai tahap kesempurnaan dalam kehidupan di dunia dan diterima oleh </a:t>
            </a:r>
            <a:r>
              <a:rPr lang="fi-FI" sz="2600" dirty="0" smtClean="0">
                <a:ln w="10160">
                  <a:solidFill>
                    <a:schemeClr val="accent1"/>
                  </a:solidFill>
                  <a:prstDash val="solid"/>
                </a:ln>
                <a:solidFill>
                  <a:srgbClr val="2B6327"/>
                </a:solidFill>
                <a:effectLst>
                  <a:outerShdw blurRad="38100" dist="32000" dir="5400000" algn="tl">
                    <a:srgbClr val="000000">
                      <a:alpha val="30000"/>
                    </a:srgbClr>
                  </a:outerShdw>
                </a:effectLst>
                <a:latin typeface="Arial Black" pitchFamily="34" charset="0"/>
              </a:rPr>
              <a:t>Allah</a:t>
            </a:r>
            <a:endParaRPr lang="sv-SE" sz="2600" dirty="0" smtClean="0">
              <a:ln w="10160">
                <a:solidFill>
                  <a:schemeClr val="accent1"/>
                </a:solidFill>
                <a:prstDash val="solid"/>
              </a:ln>
              <a:solidFill>
                <a:srgbClr val="2B6327"/>
              </a:solidFill>
              <a:effectLst>
                <a:outerShdw blurRad="38100" dist="32000" dir="5400000" algn="tl">
                  <a:srgbClr val="000000">
                    <a:alpha val="30000"/>
                  </a:srgbClr>
                </a:outerShdw>
              </a:effectLst>
              <a:latin typeface="Arial Black" pitchFamily="34" charset="0"/>
            </a:endParaRPr>
          </a:p>
        </p:txBody>
      </p:sp>
    </p:spTree>
    <p:extLst>
      <p:ext uri="{BB962C8B-B14F-4D97-AF65-F5344CB8AC3E}">
        <p14:creationId xmlns:p14="http://schemas.microsoft.com/office/powerpoint/2010/main" val="3590746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l="-7000" r="-7000"/>
          </a:stretch>
        </a:blipFill>
        <a:effectLst/>
      </p:bgPr>
    </p:bg>
    <p:spTree>
      <p:nvGrpSpPr>
        <p:cNvPr id="1" name=""/>
        <p:cNvGrpSpPr/>
        <p:nvPr/>
      </p:nvGrpSpPr>
      <p:grpSpPr>
        <a:xfrm>
          <a:off x="0" y="0"/>
          <a:ext cx="0" cy="0"/>
          <a:chOff x="0" y="0"/>
          <a:chExt cx="0" cy="0"/>
        </a:xfrm>
      </p:grpSpPr>
      <p:sp>
        <p:nvSpPr>
          <p:cNvPr id="6" name="Plaque 5"/>
          <p:cNvSpPr/>
          <p:nvPr/>
        </p:nvSpPr>
        <p:spPr>
          <a:xfrm>
            <a:off x="76200" y="152400"/>
            <a:ext cx="9067800" cy="662841"/>
          </a:xfrm>
          <a:prstGeom prst="plaque">
            <a:avLst>
              <a:gd name="adj" fmla="val 30131"/>
            </a:avLst>
          </a:prstGeom>
          <a:solidFill>
            <a:schemeClr val="accent4">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 sifat-sifat ihsan yang </a:t>
            </a:r>
            <a:r>
              <a:rPr lang="fi-FI"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perlu dibina : </a:t>
            </a:r>
            <a:endParaRPr lang="en-US" sz="2800" dirty="0"/>
          </a:p>
        </p:txBody>
      </p:sp>
      <p:sp>
        <p:nvSpPr>
          <p:cNvPr id="7" name="Right Arrow 6"/>
          <p:cNvSpPr/>
          <p:nvPr/>
        </p:nvSpPr>
        <p:spPr>
          <a:xfrm>
            <a:off x="237506" y="5113655"/>
            <a:ext cx="2514600" cy="1143000"/>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KETIGA</a:t>
            </a:r>
            <a:endParaRPr lang="en-US" sz="2400" dirty="0"/>
          </a:p>
        </p:txBody>
      </p:sp>
      <p:sp>
        <p:nvSpPr>
          <p:cNvPr id="8" name="Rectangle 7"/>
          <p:cNvSpPr/>
          <p:nvPr/>
        </p:nvSpPr>
        <p:spPr>
          <a:xfrm>
            <a:off x="685800" y="3526557"/>
            <a:ext cx="5528168" cy="902939"/>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gn="ctr">
              <a:lnSpc>
                <a:spcPct val="115000"/>
              </a:lnSpc>
              <a:spcAft>
                <a:spcPts val="800"/>
              </a:spcAft>
            </a:pPr>
            <a:r>
              <a:rPr lang="ms-MY" sz="2400" b="1" dirty="0" smtClean="0">
                <a:solidFill>
                  <a:srgbClr val="C00000"/>
                </a:solidFill>
                <a:latin typeface="Arial Rounded MT Bold" panose="020F0704030504030204" pitchFamily="34" charset="0"/>
              </a:rPr>
              <a:t>Melakukan </a:t>
            </a:r>
            <a:r>
              <a:rPr lang="ms-MY" sz="2400" b="1" dirty="0">
                <a:solidFill>
                  <a:srgbClr val="C00000"/>
                </a:solidFill>
                <a:latin typeface="Arial Rounded MT Bold" panose="020F0704030504030204" pitchFamily="34" charset="0"/>
              </a:rPr>
              <a:t>semua amalannya itu dengan penuh ikhlas kepada Allah.</a:t>
            </a:r>
            <a:endParaRPr lang="en-US" sz="2400" b="1" dirty="0" smtClean="0">
              <a:solidFill>
                <a:schemeClr val="accent6">
                  <a:lumMod val="50000"/>
                </a:schemeClr>
              </a:solidFill>
              <a:latin typeface="Arial Rounded MT Bold" panose="020F0704030504030204" pitchFamily="34" charset="0"/>
            </a:endParaRPr>
          </a:p>
        </p:txBody>
      </p:sp>
      <p:sp>
        <p:nvSpPr>
          <p:cNvPr id="11" name="Rectangle 10"/>
          <p:cNvSpPr/>
          <p:nvPr/>
        </p:nvSpPr>
        <p:spPr>
          <a:xfrm>
            <a:off x="3063433" y="1143000"/>
            <a:ext cx="5470967" cy="172047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gn="ctr">
              <a:lnSpc>
                <a:spcPct val="115000"/>
              </a:lnSpc>
              <a:spcAft>
                <a:spcPts val="800"/>
              </a:spcAft>
            </a:pPr>
            <a:r>
              <a:rPr lang="sv-SE" sz="2300" b="1" dirty="0">
                <a:solidFill>
                  <a:srgbClr val="C00000"/>
                </a:solidFill>
                <a:latin typeface="Arial Rounded MT Bold" panose="020F0704030504030204" pitchFamily="34" charset="0"/>
              </a:rPr>
              <a:t>Merasai muraqabatullah iaitu dengan merasai  bahawa dirinya sentiasa diperhatikan oleh Allah dalam semua amalan dan gerak kerjanya. </a:t>
            </a:r>
            <a:endParaRPr lang="en-US" sz="2300" b="1" dirty="0" smtClean="0">
              <a:solidFill>
                <a:schemeClr val="accent6">
                  <a:lumMod val="50000"/>
                </a:schemeClr>
              </a:solidFill>
              <a:latin typeface="Arial Rounded MT Bold" panose="020F0704030504030204" pitchFamily="34" charset="0"/>
            </a:endParaRPr>
          </a:p>
        </p:txBody>
      </p:sp>
      <p:sp>
        <p:nvSpPr>
          <p:cNvPr id="12" name="Right Arrow 11"/>
          <p:cNvSpPr/>
          <p:nvPr/>
        </p:nvSpPr>
        <p:spPr>
          <a:xfrm>
            <a:off x="383936" y="1360947"/>
            <a:ext cx="2514600" cy="1143000"/>
          </a:xfrm>
          <a:prstGeom prst="right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PERTAMA</a:t>
            </a:r>
            <a:endParaRPr lang="en-US" sz="2400" dirty="0"/>
          </a:p>
        </p:txBody>
      </p:sp>
      <p:sp>
        <p:nvSpPr>
          <p:cNvPr id="2" name="Left Arrow 1"/>
          <p:cNvSpPr/>
          <p:nvPr/>
        </p:nvSpPr>
        <p:spPr>
          <a:xfrm>
            <a:off x="6310646" y="3387855"/>
            <a:ext cx="2476500" cy="1219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latin typeface="Arial Rounded MT Bold" panose="020F0704030504030204" pitchFamily="34" charset="0"/>
              </a:rPr>
              <a:t>KEDUA</a:t>
            </a:r>
            <a:endParaRPr lang="en-US" sz="2800" dirty="0"/>
          </a:p>
        </p:txBody>
      </p:sp>
      <p:sp>
        <p:nvSpPr>
          <p:cNvPr id="9" name="Rectangle 8"/>
          <p:cNvSpPr/>
          <p:nvPr/>
        </p:nvSpPr>
        <p:spPr>
          <a:xfrm>
            <a:off x="2887106" y="5214257"/>
            <a:ext cx="5734277" cy="902939"/>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gn="ctr">
              <a:lnSpc>
                <a:spcPct val="115000"/>
              </a:lnSpc>
              <a:spcAft>
                <a:spcPts val="800"/>
              </a:spcAft>
            </a:pPr>
            <a:r>
              <a:rPr lang="ms-MY" sz="2400" b="1" dirty="0" smtClean="0">
                <a:solidFill>
                  <a:srgbClr val="C00000"/>
                </a:solidFill>
                <a:latin typeface="Arial Rounded MT Bold" panose="020F0704030504030204" pitchFamily="34" charset="0"/>
              </a:rPr>
              <a:t>Merasai </a:t>
            </a:r>
            <a:r>
              <a:rPr lang="ms-MY" sz="2400" b="1" dirty="0">
                <a:solidFill>
                  <a:srgbClr val="C00000"/>
                </a:solidFill>
                <a:latin typeface="Arial Rounded MT Bold" panose="020F0704030504030204" pitchFamily="34" charset="0"/>
              </a:rPr>
              <a:t>kemanisan dan keseronokan beribadah kepada Allah.</a:t>
            </a:r>
            <a:endParaRPr lang="en-US" sz="2400" b="1" dirty="0" smtClean="0">
              <a:solidFill>
                <a:schemeClr val="accent6">
                  <a:lumMod val="50000"/>
                </a:schemeClr>
              </a:solidFill>
              <a:latin typeface="Arial Rounded MT Bold" panose="020F0704030504030204" pitchFamily="34" charset="0"/>
            </a:endParaRPr>
          </a:p>
        </p:txBody>
      </p:sp>
    </p:spTree>
    <p:extLst>
      <p:ext uri="{BB962C8B-B14F-4D97-AF65-F5344CB8AC3E}">
        <p14:creationId xmlns:p14="http://schemas.microsoft.com/office/powerpoint/2010/main" val="329595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5000"/>
            <a:lum/>
          </a:blip>
          <a:srcRect/>
          <a:stretch>
            <a:fillRect l="-7000" r="-7000"/>
          </a:stretch>
        </a:blipFill>
        <a:effectLst/>
      </p:bgPr>
    </p:bg>
    <p:spTree>
      <p:nvGrpSpPr>
        <p:cNvPr id="1" name=""/>
        <p:cNvGrpSpPr/>
        <p:nvPr/>
      </p:nvGrpSpPr>
      <p:grpSpPr>
        <a:xfrm>
          <a:off x="0" y="0"/>
          <a:ext cx="0" cy="0"/>
          <a:chOff x="0" y="0"/>
          <a:chExt cx="0" cy="0"/>
        </a:xfrm>
      </p:grpSpPr>
      <p:sp>
        <p:nvSpPr>
          <p:cNvPr id="6" name="Plaque 5"/>
          <p:cNvSpPr/>
          <p:nvPr/>
        </p:nvSpPr>
        <p:spPr>
          <a:xfrm>
            <a:off x="76200" y="152400"/>
            <a:ext cx="9067800" cy="662841"/>
          </a:xfrm>
          <a:prstGeom prst="plaque">
            <a:avLst>
              <a:gd name="adj" fmla="val 30131"/>
            </a:avLst>
          </a:prstGeom>
          <a:solidFill>
            <a:schemeClr val="accent4">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 sifat-sifat ihsan yang perlu dibina : </a:t>
            </a:r>
            <a:endParaRPr lang="en-US" sz="2800" dirty="0"/>
          </a:p>
        </p:txBody>
      </p:sp>
      <p:sp>
        <p:nvSpPr>
          <p:cNvPr id="8" name="Rectangle 7"/>
          <p:cNvSpPr/>
          <p:nvPr/>
        </p:nvSpPr>
        <p:spPr>
          <a:xfrm>
            <a:off x="96644" y="3657600"/>
            <a:ext cx="6137564" cy="1752403"/>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gn="ctr">
              <a:lnSpc>
                <a:spcPct val="115000"/>
              </a:lnSpc>
              <a:spcAft>
                <a:spcPts val="800"/>
              </a:spcAft>
            </a:pPr>
            <a:r>
              <a:rPr lang="sv-SE" sz="2400" b="1" dirty="0" smtClean="0">
                <a:solidFill>
                  <a:srgbClr val="C00000"/>
                </a:solidFill>
                <a:latin typeface="Arial Rounded MT Bold" panose="020F0704030504030204" pitchFamily="34" charset="0"/>
              </a:rPr>
              <a:t>Menjauhkan </a:t>
            </a:r>
            <a:r>
              <a:rPr lang="sv-SE" sz="2400" b="1" dirty="0">
                <a:solidFill>
                  <a:srgbClr val="C00000"/>
                </a:solidFill>
                <a:latin typeface="Arial Rounded MT Bold" panose="020F0704030504030204" pitchFamily="34" charset="0"/>
              </a:rPr>
              <a:t>diri dari melakukan perkara batil, salah dan khianat lantaran ada rasa takut kepada Allah yang Maha Agung sedang melihatnya.</a:t>
            </a:r>
            <a:endParaRPr lang="en-US" sz="2400" b="1" dirty="0" smtClean="0">
              <a:solidFill>
                <a:schemeClr val="accent6">
                  <a:lumMod val="50000"/>
                </a:schemeClr>
              </a:solidFill>
              <a:latin typeface="Arial Rounded MT Bold" panose="020F0704030504030204" pitchFamily="34" charset="0"/>
            </a:endParaRPr>
          </a:p>
        </p:txBody>
      </p:sp>
      <p:sp>
        <p:nvSpPr>
          <p:cNvPr id="11" name="Rectangle 10"/>
          <p:cNvSpPr/>
          <p:nvPr/>
        </p:nvSpPr>
        <p:spPr>
          <a:xfrm>
            <a:off x="2655570" y="1268611"/>
            <a:ext cx="6324600" cy="1327671"/>
          </a:xfrm>
          <a:prstGeom prst="rect">
            <a:avLst/>
          </a:prstGeom>
          <a:solidFill>
            <a:schemeClr val="bg1">
              <a:lumMod val="95000"/>
              <a:alpha val="69000"/>
            </a:schemeClr>
          </a:solidFill>
        </p:spPr>
        <p:txBody>
          <a:bodyPr wrap="square">
            <a:spAutoFit/>
            <a:scene3d>
              <a:camera prst="orthographicFront"/>
              <a:lightRig rig="threePt" dir="t"/>
            </a:scene3d>
            <a:sp3d extrusionH="57150">
              <a:bevelT w="38100" h="38100" prst="angle"/>
            </a:sp3d>
          </a:bodyPr>
          <a:lstStyle/>
          <a:p>
            <a:pPr algn="ctr">
              <a:lnSpc>
                <a:spcPct val="115000"/>
              </a:lnSpc>
              <a:spcAft>
                <a:spcPts val="800"/>
              </a:spcAft>
            </a:pPr>
            <a:r>
              <a:rPr lang="sv-SE" sz="2400" b="1" dirty="0" smtClean="0">
                <a:solidFill>
                  <a:srgbClr val="C00000"/>
                </a:solidFill>
                <a:latin typeface="Arial Rounded MT Bold" panose="020F0704030504030204" pitchFamily="34" charset="0"/>
              </a:rPr>
              <a:t>Melakukan </a:t>
            </a:r>
            <a:r>
              <a:rPr lang="sv-SE" sz="2400" b="1" dirty="0">
                <a:solidFill>
                  <a:srgbClr val="C00000"/>
                </a:solidFill>
                <a:latin typeface="Arial Rounded MT Bold" panose="020F0704030504030204" pitchFamily="34" charset="0"/>
              </a:rPr>
              <a:t>semua amalannya dengan cara yang paling baik dan sempurna dan jauh dari penipuan atau pura-pura.</a:t>
            </a:r>
            <a:endParaRPr lang="en-US" sz="2400" b="1" dirty="0" smtClean="0">
              <a:solidFill>
                <a:schemeClr val="accent6">
                  <a:lumMod val="50000"/>
                </a:schemeClr>
              </a:solidFill>
              <a:latin typeface="Arial Rounded MT Bold" panose="020F0704030504030204" pitchFamily="34" charset="0"/>
            </a:endParaRPr>
          </a:p>
        </p:txBody>
      </p:sp>
      <p:sp>
        <p:nvSpPr>
          <p:cNvPr id="12" name="Right Arrow 11"/>
          <p:cNvSpPr/>
          <p:nvPr/>
        </p:nvSpPr>
        <p:spPr>
          <a:xfrm>
            <a:off x="263236" y="1360947"/>
            <a:ext cx="2283064" cy="1143000"/>
          </a:xfrm>
          <a:prstGeom prst="rightArrow">
            <a:avLst/>
          </a:prstGeom>
          <a:solidFill>
            <a:schemeClr val="accent6">
              <a:lumMod val="75000"/>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KEEMPAT</a:t>
            </a:r>
            <a:endParaRPr lang="en-US" sz="2400" dirty="0"/>
          </a:p>
        </p:txBody>
      </p:sp>
      <p:sp>
        <p:nvSpPr>
          <p:cNvPr id="2" name="Left Arrow 1"/>
          <p:cNvSpPr/>
          <p:nvPr/>
        </p:nvSpPr>
        <p:spPr>
          <a:xfrm>
            <a:off x="6477000" y="3655741"/>
            <a:ext cx="2357747" cy="1125652"/>
          </a:xfrm>
          <a:prstGeom prst="leftArrow">
            <a:avLst/>
          </a:prstGeom>
          <a:solidFill>
            <a:srgbClr val="FFFF0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b="1" dirty="0" smtClean="0">
                <a:latin typeface="Arial Rounded MT Bold" panose="020F0704030504030204" pitchFamily="34" charset="0"/>
              </a:rPr>
              <a:t>KELIMA</a:t>
            </a:r>
            <a:endParaRPr lang="en-US" sz="2400" dirty="0"/>
          </a:p>
        </p:txBody>
      </p:sp>
    </p:spTree>
    <p:extLst>
      <p:ext uri="{BB962C8B-B14F-4D97-AF65-F5344CB8AC3E}">
        <p14:creationId xmlns:p14="http://schemas.microsoft.com/office/powerpoint/2010/main" val="47386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47783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0"/>
            <a:lum/>
          </a:blip>
          <a:srcRect/>
          <a:stretch>
            <a:fillRect l="-1000" t="-5000" r="-1000" b="-5000"/>
          </a:stretch>
        </a:blipFill>
        <a:effectLst/>
      </p:bgPr>
    </p:bg>
    <p:spTree>
      <p:nvGrpSpPr>
        <p:cNvPr id="1" name=""/>
        <p:cNvGrpSpPr/>
        <p:nvPr/>
      </p:nvGrpSpPr>
      <p:grpSpPr>
        <a:xfrm>
          <a:off x="0" y="0"/>
          <a:ext cx="0" cy="0"/>
          <a:chOff x="0" y="0"/>
          <a:chExt cx="0" cy="0"/>
        </a:xfrm>
      </p:grpSpPr>
      <p:sp>
        <p:nvSpPr>
          <p:cNvPr id="4" name="Rectangle 3"/>
          <p:cNvSpPr/>
          <p:nvPr/>
        </p:nvSpPr>
        <p:spPr>
          <a:xfrm>
            <a:off x="140970" y="228600"/>
            <a:ext cx="8869680" cy="6414981"/>
          </a:xfrm>
          <a:prstGeom prst="rect">
            <a:avLst/>
          </a:prstGeom>
          <a:solidFill>
            <a:schemeClr val="bg1">
              <a:lumMod val="85000"/>
              <a:alpha val="73000"/>
            </a:schemeClr>
          </a:solidFill>
        </p:spPr>
        <p:txBody>
          <a:bodyPr wrap="square">
            <a:prstTxWarp prst="textPlain">
              <a:avLst/>
            </a:prstTxWarp>
            <a:spAutoFit/>
          </a:bodyPr>
          <a:lstStyle/>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بَارَكَ اللهُ لِي وَلَكُمْ فِي الْقُرْآنِ الْعَظِيْمِ.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en-US" sz="4000" dirty="0">
                <a:ln w="0"/>
                <a:solidFill>
                  <a:schemeClr val="accent6">
                    <a:lumMod val="50000"/>
                  </a:schemeClr>
                </a:solidFill>
                <a:effectLst>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Arial" panose="020B0604020202020204" pitchFamily="34" charset="0"/>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وَنَفَعَنِي وَاِيِّاكُمْ بِمَا فِيْهِ مِنَ الآيَاتِ وَالذِّكْرِ الْحَكِيْمِ.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وَتَقَبَّلَ الله مِنِّي وَمِنْكُمْ تِلاوَتَهُ اِنَّهُ هُوَ السَّمِيْعُ الْعَلِيْمُ.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a:p>
            <a:pPr algn="ctr" rtl="1">
              <a:lnSpc>
                <a:spcPct val="115000"/>
              </a:lnSpc>
              <a:spcAft>
                <a:spcPts val="800"/>
              </a:spcAft>
            </a:pP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أقُوْلُ قَوْلِي هَذا وَأَسْتَغْفِرُ اللهَ الْعَظِيْمَ لِيْ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وَلَكُمْ</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وَلِسَائِرِ الْمُسْلِمِيْنَ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وَالْمُسْلِمَاتِ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وَالْمُؤْمِنِيْنَ </a:t>
            </a: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وَالْمُؤْمِنَاتِ</a:t>
            </a:r>
            <a:endParaRPr lang="en-US"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endParaRPr>
          </a:p>
          <a:p>
            <a:pPr algn="ctr" rtl="1">
              <a:lnSpc>
                <a:spcPct val="115000"/>
              </a:lnSpc>
              <a:spcAft>
                <a:spcPts val="800"/>
              </a:spcAft>
            </a:pPr>
            <a:r>
              <a:rPr lang="ar-SA" sz="4000" dirty="0" smtClean="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 </a:t>
            </a:r>
            <a:r>
              <a:rPr lang="ar-SA"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raditional Arabic" panose="02020603050405020304" pitchFamily="18" charset="-78"/>
              </a:rPr>
              <a:t>فَاسْتَغْفِرُوْهُ إنَّهُ هُوَ الْغَفُوْرُ الرَّحِيْمُ.</a:t>
            </a:r>
            <a:endParaRPr lang="ms-MY" sz="4000" dirty="0">
              <a:ln w="0"/>
              <a:solidFill>
                <a:schemeClr val="accent6">
                  <a:lumMod val="50000"/>
                </a:schemeClr>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l="-52000" r="-52000"/>
          </a:stretch>
        </a:blipFill>
        <a:effectLst/>
      </p:bgPr>
    </p:bg>
    <p:spTree>
      <p:nvGrpSpPr>
        <p:cNvPr id="1" name=""/>
        <p:cNvGrpSpPr/>
        <p:nvPr/>
      </p:nvGrpSpPr>
      <p:grpSpPr>
        <a:xfrm>
          <a:off x="0" y="0"/>
          <a:ext cx="0" cy="0"/>
          <a:chOff x="0" y="0"/>
          <a:chExt cx="0" cy="0"/>
        </a:xfrm>
      </p:grpSpPr>
      <p:sp>
        <p:nvSpPr>
          <p:cNvPr id="3" name="TextBox 2"/>
          <p:cNvSpPr txBox="1"/>
          <p:nvPr/>
        </p:nvSpPr>
        <p:spPr>
          <a:xfrm>
            <a:off x="491911" y="4038600"/>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a:t>
            </a:r>
            <a:endPar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6200" y="16332"/>
            <a:ext cx="9035156" cy="584775"/>
          </a:xfrm>
          <a:prstGeom prst="rect">
            <a:avLst/>
          </a:prstGeom>
          <a:solidFill>
            <a:srgbClr val="FF0000">
              <a:alpha val="44000"/>
            </a:srgbClr>
          </a:solidFill>
          <a:effectLst>
            <a:glow rad="139700">
              <a:schemeClr val="accent1">
                <a:satMod val="175000"/>
                <a:alpha val="40000"/>
              </a:schemeClr>
            </a:glow>
          </a:effectLst>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19752" y="1600200"/>
            <a:ext cx="8439208" cy="1569660"/>
          </a:xfrm>
          <a:prstGeom prst="rect">
            <a:avLst/>
          </a:prstGeom>
          <a:solidFill>
            <a:schemeClr val="tx1">
              <a:alpha val="27000"/>
            </a:schemeClr>
          </a:solidFill>
        </p:spPr>
        <p:txBody>
          <a:bodyPr wrap="square">
            <a:spAutoFit/>
          </a:bodyPr>
          <a:lstStyle/>
          <a:p>
            <a:pPr algn="ctr" rtl="1" fontAlgn="auto">
              <a:spcBef>
                <a:spcPts val="0"/>
              </a:spcBef>
              <a:spcAft>
                <a:spcPts val="0"/>
              </a:spcAft>
              <a:defRPr/>
            </a:pPr>
            <a:r>
              <a:rPr lang="ar-SA" sz="96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الْحَمْدُ لِلَّهِ</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16000" r="-17000" b="-10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smtClean="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endPar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a:t>
            </a:r>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أَستَغفِرُ اللهَ» </a:t>
            </a:r>
            <a:r>
              <a:rPr lang="ar-SA" sz="58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a:t>
            </a:r>
            <a:r>
              <a:rPr lang="ar-SA" sz="11500" b="1" dirty="0" smtClean="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اللهَ</a:t>
            </a:r>
            <a:endPar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553998"/>
          </a:xfrm>
          <a:prstGeom prst="rect">
            <a:avLst/>
          </a:prstGeom>
        </p:spPr>
        <p:txBody>
          <a:bodyPr>
            <a:spAutoFit/>
          </a:bodyPr>
          <a:lstStyle/>
          <a:p>
            <a:pPr algn="ctr" fontAlgn="auto">
              <a:spcBef>
                <a:spcPts val="0"/>
              </a:spcBef>
              <a:spcAft>
                <a:spcPts val="0"/>
              </a:spcAft>
              <a:defRPr/>
            </a:pP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0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4000" b="1" dirty="0" err="1"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14868" y="1399907"/>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a:t>
            </a:r>
            <a:r>
              <a:rPr lang="ar-SA" sz="6000" b="1" dirty="0">
                <a:solidFill>
                  <a:srgbClr val="FFFF00"/>
                </a:solidFill>
                <a:effectLst>
                  <a:glow rad="101600">
                    <a:schemeClr val="tx1">
                      <a:alpha val="60000"/>
                    </a:schemeClr>
                  </a:glow>
                </a:effectLst>
                <a:cs typeface="Traditional Arabic" pitchFamily="2" charset="-78"/>
              </a:rPr>
              <a:t>وَأَشْهَدُ أَنَّ سَيِّدَنَا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accent6">
              <a:lumMod val="60000"/>
              <a:lumOff val="40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142528"/>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36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7000" r="-17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2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rgbClr val="33CC33">
                  <a:shade val="30000"/>
                  <a:satMod val="115000"/>
                  <a:alpha val="37000"/>
                  <a:lumMod val="98000"/>
                  <a:lumOff val="2000"/>
                </a:srgbClr>
              </a:gs>
              <a:gs pos="50000">
                <a:srgbClr val="33CC33">
                  <a:shade val="67500"/>
                  <a:satMod val="115000"/>
                  <a:alpha val="62000"/>
                </a:srgbClr>
              </a:gs>
              <a:gs pos="100000">
                <a:srgbClr val="33CC33">
                  <a:shade val="100000"/>
                  <a:satMod val="115000"/>
                  <a:alpha val="39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Memperbanyakkan</a:t>
            </a:r>
            <a:r>
              <a:rPr lang="en-US" sz="2200" dirty="0" smtClean="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ucapan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prstClr val="black"/>
                </a:solidFill>
                <a:effectLst>
                  <a:glow rad="101600">
                    <a:prstClr val="white">
                      <a:alpha val="60000"/>
                    </a:prstClr>
                  </a:glow>
                  <a:outerShdw blurRad="63500" dir="3600000" algn="tl" rotWithShape="0">
                    <a:srgbClr val="000000">
                      <a:alpha val="70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l="-6000" r="-6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43000"/>
            <a:ext cx="8610601" cy="5286388"/>
          </a:xfrm>
          <a:prstGeom prst="rect">
            <a:avLst/>
          </a:prstGeom>
          <a:solidFill>
            <a:schemeClr val="tx1">
              <a:alpha val="32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3002760" y="186328"/>
            <a:ext cx="3214679" cy="785794"/>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srgbClr val="FF0000"/>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وَالْفَحْشَاءَ</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59111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0" y="116632"/>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a:t>
            </a:r>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2000" r="-52000"/>
          </a:stretch>
        </a:blipFill>
        <a:effectLst/>
      </p:bgPr>
    </p:bg>
    <p:spTree>
      <p:nvGrpSpPr>
        <p:cNvPr id="1" name=""/>
        <p:cNvGrpSpPr/>
        <p:nvPr/>
      </p:nvGrpSpPr>
      <p:grpSpPr>
        <a:xfrm>
          <a:off x="0" y="0"/>
          <a:ext cx="0" cy="0"/>
          <a:chOff x="0" y="0"/>
          <a:chExt cx="0" cy="0"/>
        </a:xfrm>
      </p:grpSpPr>
      <p:sp>
        <p:nvSpPr>
          <p:cNvPr id="3" name="Rectangle 2"/>
          <p:cNvSpPr/>
          <p:nvPr/>
        </p:nvSpPr>
        <p:spPr>
          <a:xfrm>
            <a:off x="-6220" y="990600"/>
            <a:ext cx="9144000" cy="1846659"/>
          </a:xfrm>
          <a:prstGeom prst="rect">
            <a:avLst/>
          </a:prstGeom>
          <a:solidFill>
            <a:schemeClr val="accent2">
              <a:lumMod val="50000"/>
              <a:alpha val="21000"/>
            </a:scheme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 لاَ نَبِيَّ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بَعْدَه</a:t>
            </a:r>
            <a:endPar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29264" y="3048000"/>
            <a:ext cx="9144000" cy="3816429"/>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31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ekutu</a:t>
            </a: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1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t>
            </a:r>
            <a:r>
              <a:rPr lang="en-US" sz="31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aginya</a:t>
            </a: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p>
          <a:p>
            <a:pPr algn="ctr" fontAlgn="auto">
              <a:spcBef>
                <a:spcPts val="0"/>
              </a:spcBef>
              <a:spcAft>
                <a:spcPts val="0"/>
              </a:spcAft>
              <a:defRPr/>
            </a:pPr>
            <a:endPar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1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9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sebarang</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lain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selepas</a:t>
            </a:r>
            <a:r>
              <a:rPr lang="en-US" sz="29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9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Baginda</a:t>
            </a:r>
            <a:endParaRPr lang="en-US" sz="29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6220" y="16332"/>
            <a:ext cx="9144000" cy="584775"/>
          </a:xfrm>
          <a:prstGeom prst="rect">
            <a:avLst/>
          </a:prstGeom>
          <a:solidFill>
            <a:srgbClr val="FF0000">
              <a:alpha val="53000"/>
            </a:srgbClr>
          </a:solidFill>
          <a:effectLst>
            <a:glow rad="139700">
              <a:schemeClr val="accent1">
                <a:satMod val="175000"/>
                <a:alpha val="40000"/>
              </a:schemeClr>
            </a:glow>
          </a:effectLst>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smtClean="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9025067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754463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2">
            <a:extLst>
              <a:ext uri="{28A0092B-C50C-407E-A947-70E740481C1C}">
                <a14:useLocalDpi xmlns:a14="http://schemas.microsoft.com/office/drawing/2010/main" val="0"/>
              </a:ext>
            </a:extLst>
          </a:blip>
          <a:srcRect l="-2420" t="913" r="23388" b="10490"/>
          <a:stretch/>
        </p:blipFill>
        <p:spPr>
          <a:xfrm>
            <a:off x="-228600" y="0"/>
            <a:ext cx="9372600" cy="6858000"/>
          </a:xfrm>
          <a:prstGeom prst="rect">
            <a:avLst/>
          </a:prstGeom>
          <a:ln>
            <a:noFill/>
          </a:ln>
          <a:effectLst>
            <a:outerShdw blurRad="50800" dist="38100" dir="2700000" algn="tl" rotWithShape="0">
              <a:prstClr val="black">
                <a:alpha val="40000"/>
              </a:prstClr>
            </a:outerShdw>
            <a:softEdge rad="112500"/>
          </a:effectLst>
        </p:spPr>
      </p:pic>
      <p:sp>
        <p:nvSpPr>
          <p:cNvPr id="7" name="Rectangle 6"/>
          <p:cNvSpPr/>
          <p:nvPr/>
        </p:nvSpPr>
        <p:spPr>
          <a:xfrm>
            <a:off x="152400" y="1015663"/>
            <a:ext cx="8866909" cy="5262979"/>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2800" b="1" dirty="0">
                <a:solidFill>
                  <a:schemeClr val="bg1">
                    <a:lumMod val="50000"/>
                  </a:schemeClr>
                </a:solidFill>
              </a:rPr>
              <a:t>Ya Allah selamatkan kami dan seluruh ummah Islam di mana jua mereka berada. Satukanlah persaudaraan dan perpaduan ummat Islam dengan ikatan yang erat dan kukuh. Mantapkanlah  iman kami dan teguhkanlah pegangan kami menurut ahli sunnah wal jamaah, peliharakanlah kami dari amalan dan pegangan aqidah yang menyeleweng. </a:t>
            </a:r>
          </a:p>
          <a:p>
            <a:pPr algn="just"/>
            <a:endParaRPr lang="ms-MY" sz="2800" b="1" dirty="0">
              <a:solidFill>
                <a:schemeClr val="bg1">
                  <a:lumMod val="50000"/>
                </a:schemeClr>
              </a:solidFill>
            </a:endParaRPr>
          </a:p>
          <a:p>
            <a:pPr algn="just"/>
            <a:r>
              <a:rPr lang="ms-MY" sz="2800" b="1" dirty="0">
                <a:solidFill>
                  <a:schemeClr val="bg1">
                    <a:lumMod val="50000"/>
                  </a:schemeClr>
                </a:solidFill>
              </a:rPr>
              <a:t>Ya Allah, bantu dan kasihilah kami </a:t>
            </a:r>
            <a:r>
              <a:rPr lang="ms-MY" sz="2800" b="1" dirty="0" smtClean="0">
                <a:solidFill>
                  <a:schemeClr val="bg1">
                    <a:lumMod val="50000"/>
                  </a:schemeClr>
                </a:solidFill>
              </a:rPr>
              <a:t>dan </a:t>
            </a:r>
            <a:r>
              <a:rPr lang="ms-MY" sz="2800" b="1" dirty="0">
                <a:solidFill>
                  <a:schemeClr val="bg1">
                    <a:lumMod val="50000"/>
                  </a:schemeClr>
                </a:solidFill>
              </a:rPr>
              <a:t>seluruh ummat Islam dari </a:t>
            </a:r>
            <a:r>
              <a:rPr lang="ms-MY" sz="2800" b="1" dirty="0" smtClean="0">
                <a:solidFill>
                  <a:schemeClr val="bg1">
                    <a:lumMod val="50000"/>
                  </a:schemeClr>
                </a:solidFill>
              </a:rPr>
              <a:t>kesusahan, wabak </a:t>
            </a:r>
            <a:r>
              <a:rPr lang="ms-MY" sz="2800" b="1" dirty="0">
                <a:solidFill>
                  <a:schemeClr val="bg1">
                    <a:lumMod val="50000"/>
                  </a:schemeClr>
                </a:solidFill>
              </a:rPr>
              <a:t>dan bala bencana. Lenyapkanlah </a:t>
            </a:r>
            <a:r>
              <a:rPr lang="ms-MY" sz="2800" b="1" dirty="0" smtClean="0">
                <a:solidFill>
                  <a:schemeClr val="bg1">
                    <a:lumMod val="50000"/>
                  </a:schemeClr>
                </a:solidFill>
              </a:rPr>
              <a:t>wabak </a:t>
            </a:r>
            <a:r>
              <a:rPr lang="ms-MY" sz="2800" b="1" dirty="0">
                <a:solidFill>
                  <a:schemeClr val="bg1">
                    <a:lumMod val="50000"/>
                  </a:schemeClr>
                </a:solidFill>
              </a:rPr>
              <a:t>covid 19 dari bumiMu ini Ya Allah.. Ya Rahman.. Ya Rahim..</a:t>
            </a:r>
          </a:p>
        </p:txBody>
      </p:sp>
      <p:sp>
        <p:nvSpPr>
          <p:cNvPr id="4" name="Rectangle 3"/>
          <p:cNvSpPr/>
          <p:nvPr/>
        </p:nvSpPr>
        <p:spPr>
          <a:xfrm>
            <a:off x="0" y="0"/>
            <a:ext cx="3048000" cy="1015663"/>
          </a:xfrm>
          <a:prstGeom prst="rect">
            <a:avLst/>
          </a:prstGeom>
          <a:noFill/>
        </p:spPr>
        <p:txBody>
          <a:bodyPr wrap="square" lIns="91440" tIns="45720" rIns="91440" bIns="45720">
            <a:spAutoFit/>
          </a:bodyPr>
          <a:lstStyle/>
          <a:p>
            <a:pPr algn="ctr"/>
            <a:r>
              <a:rPr lang="en-US" sz="60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endParaRPr lang="en-US" sz="6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1424240204"/>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520142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a:t>
            </a:r>
            <a:r>
              <a:rPr lang="ar-EG" sz="5400" b="1"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آتِنَا فِي الدُّنْيَا حَسَنَةً وَفِي الآخِرَةِ حَسَنَةً </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وَقِنَا عَذَابَ النَّارِ</a:t>
            </a:r>
            <a:r>
              <a:rPr lang="ar-EG"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5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8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8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8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endParaRPr lang="en-US" sz="28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a:p>
            <a:pPr algn="ctr">
              <a:defRPr/>
            </a:pPr>
            <a:endParaRPr lang="en-US" sz="2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endParaRPr lang="en-US" sz="28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وَصَلَّى اللهُ عَلىَ سَيِّدِنَا مُحَمَّدٍ وَعَلىَ آلِهِ وَصَحْبِهِ وَسَلَّمْ</a:t>
            </a:r>
            <a:r>
              <a:rPr lang="ar-EG"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44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40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وَالْحَمْدُ </a:t>
            </a: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للهِ رَبِّ </a:t>
            </a:r>
            <a:r>
              <a:rPr lang="ar-EG"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3600" b="1" dirty="0" smtClean="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endPar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603644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
        <p:nvSpPr>
          <p:cNvPr id="5" name="Rectangle 4"/>
          <p:cNvSpPr>
            <a:spLocks noChangeArrowheads="1"/>
          </p:cNvSpPr>
          <p:nvPr/>
        </p:nvSpPr>
        <p:spPr bwMode="auto">
          <a:xfrm>
            <a:off x="383586" y="404664"/>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a:t>
            </a: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عَلَى نِعَمِهِ يَزِدْكُمْ</a:t>
            </a:r>
            <a:r>
              <a:rPr lang="ar-SA"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a:t>
            </a:r>
            <a:endParaRPr lang="en-US" sz="5400" b="1" dirty="0" smtClean="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a:t>
            </a:r>
            <a:endParaRPr lang="en-US"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a:t>
            </a: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يَرْحَمْكُمُ </a:t>
            </a:r>
            <a:r>
              <a:rPr lang="ar-SA" sz="72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2000" r="-52000"/>
          </a:stretch>
        </a:blipFill>
        <a:effectLst/>
      </p:bgPr>
    </p:bg>
    <p:spTree>
      <p:nvGrpSpPr>
        <p:cNvPr id="1" name=""/>
        <p:cNvGrpSpPr/>
        <p:nvPr/>
      </p:nvGrpSpPr>
      <p:grpSpPr>
        <a:xfrm>
          <a:off x="0" y="0"/>
          <a:ext cx="0" cy="0"/>
          <a:chOff x="0" y="0"/>
          <a:chExt cx="0" cy="0"/>
        </a:xfrm>
      </p:grpSpPr>
      <p:sp>
        <p:nvSpPr>
          <p:cNvPr id="3" name="Rectangle 2"/>
          <p:cNvSpPr/>
          <p:nvPr/>
        </p:nvSpPr>
        <p:spPr>
          <a:xfrm>
            <a:off x="152400" y="795278"/>
            <a:ext cx="8915400" cy="2862322"/>
          </a:xfrm>
          <a:prstGeom prst="rect">
            <a:avLst/>
          </a:prstGeom>
          <a:solidFill>
            <a:srgbClr val="002060">
              <a:alpha val="48000"/>
            </a:srgbClr>
          </a:solidFill>
        </p:spPr>
        <p:txBody>
          <a:bodyPr wrap="square">
            <a:spAutoFit/>
          </a:bodyPr>
          <a:lstStyle/>
          <a:p>
            <a:pPr algn="ctr" rtl="1"/>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آلِهِ وَأَصْحَابِهِ وَمَنْ تَبِعَهُمْ بِإِحْسَانٍ إِلَى يَوْمِ الدّيْن </a:t>
            </a:r>
          </a:p>
        </p:txBody>
      </p:sp>
      <p:sp>
        <p:nvSpPr>
          <p:cNvPr id="4" name="TextBox 3"/>
          <p:cNvSpPr txBox="1"/>
          <p:nvPr/>
        </p:nvSpPr>
        <p:spPr>
          <a:xfrm>
            <a:off x="342900" y="3733800"/>
            <a:ext cx="8534400" cy="3046988"/>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orang yang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dengan</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Hari </a:t>
            </a:r>
            <a:r>
              <a:rPr lang="en-U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endParaRPr lang="en-U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38100" y="0"/>
            <a:ext cx="9029700" cy="584775"/>
          </a:xfrm>
          <a:prstGeom prst="rect">
            <a:avLst/>
          </a:prstGeom>
          <a:solidFill>
            <a:srgbClr val="FF0000">
              <a:alpha val="44000"/>
            </a:srgbClr>
          </a:solidFill>
          <a:effectLst>
            <a:glow rad="139700">
              <a:schemeClr val="accent1">
                <a:satMod val="175000"/>
                <a:alpha val="40000"/>
              </a:schemeClr>
            </a:glow>
          </a:effectLst>
          <a:scene3d>
            <a:camera prst="orthographicFront"/>
            <a:lightRig rig="threePt" dir="t"/>
          </a:scene3d>
          <a:sp3d>
            <a:bevelT/>
          </a:sp3d>
        </p:spPr>
        <p:txBody>
          <a:bodyPr wrap="square">
            <a:spAutoFit/>
          </a:bodyPr>
          <a:lstStyle/>
          <a:p>
            <a:pPr algn="ctr" fontAlgn="auto">
              <a:spcBef>
                <a:spcPts val="0"/>
              </a:spcBef>
              <a:spcAft>
                <a:spcPts val="0"/>
              </a:spcAft>
              <a:defRPr/>
            </a:pPr>
            <a:r>
              <a:rPr lang="en-US" sz="31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2000" r="-52000"/>
          </a:stretch>
        </a:blipFill>
        <a:effectLst/>
      </p:bgPr>
    </p:bg>
    <p:spTree>
      <p:nvGrpSpPr>
        <p:cNvPr id="1" name=""/>
        <p:cNvGrpSpPr/>
        <p:nvPr/>
      </p:nvGrpSpPr>
      <p:grpSpPr>
        <a:xfrm>
          <a:off x="0" y="0"/>
          <a:ext cx="0" cy="0"/>
          <a:chOff x="0" y="0"/>
          <a:chExt cx="0" cy="0"/>
        </a:xfrm>
      </p:grpSpPr>
      <p:sp>
        <p:nvSpPr>
          <p:cNvPr id="4" name="Rectangle 3"/>
          <p:cNvSpPr/>
          <p:nvPr/>
        </p:nvSpPr>
        <p:spPr>
          <a:xfrm>
            <a:off x="308876" y="762000"/>
            <a:ext cx="8617635" cy="923330"/>
          </a:xfrm>
          <a:prstGeom prst="rect">
            <a:avLst/>
          </a:prstGeom>
          <a:solidFill>
            <a:srgbClr val="7030A0">
              <a:alpha val="5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اُوْصِيْكُمْ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وَنَفْسِيْ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بِتَقْوَى اللهِ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فَقَدْ فَازَ الْمُتَّقُونَ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4419600"/>
            <a:ext cx="8697911" cy="2246769"/>
          </a:xfrm>
          <a:prstGeom prst="rect">
            <a:avLst/>
          </a:prstGeom>
          <a:solidFill>
            <a:schemeClr val="bg1">
              <a:alpha val="26000"/>
            </a:schemeClr>
          </a:solidFill>
          <a:ln w="9525">
            <a:noFill/>
          </a:ln>
        </p:spPr>
        <p:txBody>
          <a:bodyPr wrap="square">
            <a:spAutoFit/>
          </a:bodyPr>
          <a:lstStyle/>
          <a:p>
            <a:pPr algn="ctr" fontAlgn="auto">
              <a:spcBef>
                <a:spcPts val="0"/>
              </a:spcBef>
              <a:spcAft>
                <a:spcPts val="0"/>
              </a:spcAft>
              <a:defRPr/>
            </a:pPr>
            <a:r>
              <a:rPr lang="sv-SE"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 sama-sama bertaqwa kepada Allah dengan sebenar-benar taqwa iaitu dengan tunduk dan taat  serta melakukan semua perintah Allah, dan tidak melakukan perkara-perkara yang dilarang Allah</a:t>
            </a:r>
            <a:endParaRPr lang="en-US" sz="2800" b="1" dirty="0" smtClean="0">
              <a:ln w="19050" cmpd="sng">
                <a:solidFill>
                  <a:schemeClr val="tx1"/>
                </a:solidFill>
                <a:prstDash val="solid"/>
              </a:ln>
              <a:solidFill>
                <a:srgbClr val="00B0F0"/>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58117" y="0"/>
            <a:ext cx="9085883" cy="584775"/>
          </a:xfrm>
          <a:prstGeom prst="rect">
            <a:avLst/>
          </a:prstGeom>
          <a:solidFill>
            <a:srgbClr val="FF0000">
              <a:alpha val="44000"/>
            </a:srgbClr>
          </a:solidFill>
          <a:effectLst>
            <a:glow rad="139700">
              <a:schemeClr val="accent1">
                <a:satMod val="175000"/>
                <a:alpha val="40000"/>
              </a:schemeClr>
            </a:glow>
          </a:effectLst>
          <a:scene3d>
            <a:camera prst="orthographicFront"/>
            <a:lightRig rig="threePt" dir="t"/>
          </a:scene3d>
          <a:sp3d>
            <a:bevelT/>
          </a:sp3d>
        </p:spPr>
        <p:txBody>
          <a:bodyPr wrap="square">
            <a:spAutoFit/>
          </a:bodyPr>
          <a:lstStyle/>
          <a:p>
            <a:pPr algn="ctr" fontAlgn="auto">
              <a:spcBef>
                <a:spcPts val="0"/>
              </a:spcBef>
              <a:spcAft>
                <a:spcPts val="0"/>
              </a:spcAft>
              <a:defRPr/>
            </a:pP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1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1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Taqwa</a:t>
            </a:r>
            <a:endParaRPr lang="en-US" sz="31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3" name="Snip Diagonal Corner Rectangle 2"/>
          <p:cNvSpPr/>
          <p:nvPr/>
        </p:nvSpPr>
        <p:spPr>
          <a:xfrm>
            <a:off x="685800" y="2590800"/>
            <a:ext cx="8382000" cy="1676399"/>
          </a:xfrm>
          <a:prstGeom prst="snip2DiagRect">
            <a:avLst>
              <a:gd name="adj1" fmla="val 0"/>
              <a:gd name="adj2" fmla="val 50000"/>
            </a:avLst>
          </a:prstGeom>
          <a:solidFill>
            <a:srgbClr val="FF000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57150" h="38100" prst="artDeco"/>
            </a:sp3d>
          </a:bodyPr>
          <a:lstStyle/>
          <a:p>
            <a:pPr algn="ctr" rtl="1"/>
            <a:r>
              <a:rPr lang="ar-SA" sz="3200" b="1" spc="50" dirty="0">
                <a:ln w="0"/>
                <a:solidFill>
                  <a:schemeClr val="bg2"/>
                </a:solidFill>
                <a:effectLst>
                  <a:innerShdw blurRad="63500" dist="50800" dir="13500000">
                    <a:srgbClr val="000000">
                      <a:alpha val="50000"/>
                    </a:srgbClr>
                  </a:innerShdw>
                </a:effectLst>
              </a:rPr>
              <a:t>يَا أَيُّهَا الَّذِينَ آمَنُوا اتَّقُوا اللَّـهَ حَقَّ </a:t>
            </a:r>
            <a:r>
              <a:rPr lang="ar-SA" sz="3200" b="1" spc="50" dirty="0" smtClean="0">
                <a:ln w="0"/>
                <a:solidFill>
                  <a:schemeClr val="bg2"/>
                </a:solidFill>
                <a:effectLst>
                  <a:innerShdw blurRad="63500" dist="50800" dir="13500000">
                    <a:srgbClr val="000000">
                      <a:alpha val="50000"/>
                    </a:srgbClr>
                  </a:innerShdw>
                </a:effectLst>
              </a:rPr>
              <a:t>تُقَاتِهِ</a:t>
            </a:r>
            <a:endParaRPr lang="en-US" sz="3200" b="1" spc="50" dirty="0" smtClean="0">
              <a:ln w="0"/>
              <a:solidFill>
                <a:schemeClr val="bg2"/>
              </a:solidFill>
              <a:effectLst>
                <a:innerShdw blurRad="63500" dist="50800" dir="13500000">
                  <a:srgbClr val="000000">
                    <a:alpha val="50000"/>
                  </a:srgbClr>
                </a:innerShdw>
              </a:effectLst>
            </a:endParaRPr>
          </a:p>
          <a:p>
            <a:pPr algn="ctr" rtl="1"/>
            <a:r>
              <a:rPr lang="ar-SA" sz="3200" b="1" spc="50" dirty="0" smtClean="0">
                <a:ln w="0"/>
                <a:solidFill>
                  <a:schemeClr val="bg2"/>
                </a:solidFill>
                <a:effectLst>
                  <a:innerShdw blurRad="63500" dist="50800" dir="13500000">
                    <a:srgbClr val="000000">
                      <a:alpha val="50000"/>
                    </a:srgbClr>
                  </a:innerShdw>
                </a:effectLst>
              </a:rPr>
              <a:t> </a:t>
            </a:r>
            <a:r>
              <a:rPr lang="ar-SA" sz="3200" b="1" spc="50" dirty="0">
                <a:ln w="0"/>
                <a:solidFill>
                  <a:schemeClr val="bg2"/>
                </a:solidFill>
                <a:effectLst>
                  <a:innerShdw blurRad="63500" dist="50800" dir="13500000">
                    <a:srgbClr val="000000">
                      <a:alpha val="50000"/>
                    </a:srgbClr>
                  </a:innerShdw>
                </a:effectLst>
              </a:rPr>
              <a:t>وَلا تَمُوتُنَّ إِلا وَأَنتُم مُّسْلِمُونَ</a:t>
            </a:r>
            <a:endParaRPr lang="ms-MY" sz="3200" b="1" spc="50" dirty="0">
              <a:ln w="0"/>
              <a:solidFill>
                <a:schemeClr val="bg2"/>
              </a:solidFill>
              <a:effectLst>
                <a:innerShdw blurRad="63500" dist="50800" dir="13500000">
                  <a:srgbClr val="000000">
                    <a:alpha val="50000"/>
                  </a:srgbClr>
                </a:innerShdw>
              </a:effectLst>
            </a:endParaRPr>
          </a:p>
        </p:txBody>
      </p:sp>
      <p:sp>
        <p:nvSpPr>
          <p:cNvPr id="7" name="Oval 6"/>
          <p:cNvSpPr/>
          <p:nvPr/>
        </p:nvSpPr>
        <p:spPr>
          <a:xfrm>
            <a:off x="197005" y="1905001"/>
            <a:ext cx="2895600" cy="685799"/>
          </a:xfrm>
          <a:prstGeom prst="ellipse">
            <a:avLst/>
          </a:prstGeom>
          <a:gradFill flip="none" rotWithShape="1">
            <a:gsLst>
              <a:gs pos="0">
                <a:schemeClr val="accent2">
                  <a:lumMod val="40000"/>
                  <a:lumOff val="60000"/>
                </a:schemeClr>
              </a:gs>
              <a:gs pos="46000">
                <a:schemeClr val="accent2">
                  <a:lumMod val="95000"/>
                  <a:lumOff val="5000"/>
                </a:schemeClr>
              </a:gs>
              <a:gs pos="100000">
                <a:schemeClr val="accent2">
                  <a:lumMod val="60000"/>
                </a:schemeClr>
              </a:gs>
            </a:gsLst>
            <a:path path="circle">
              <a:fillToRect l="50000" t="130000" r="50000" b="-3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Firman</a:t>
            </a:r>
            <a:r>
              <a:rPr lang="en-US"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 ALLAH SWT</a:t>
            </a:r>
            <a:endParaRPr lang="ms-MY"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34394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7000" r="-37000"/>
          </a:stretch>
        </a:blipFill>
        <a:effectLst/>
      </p:bgPr>
    </p:bg>
    <p:spTree>
      <p:nvGrpSpPr>
        <p:cNvPr id="1" name=""/>
        <p:cNvGrpSpPr/>
        <p:nvPr/>
      </p:nvGrpSpPr>
      <p:grpSpPr>
        <a:xfrm>
          <a:off x="0" y="0"/>
          <a:ext cx="0" cy="0"/>
          <a:chOff x="0" y="0"/>
          <a:chExt cx="0" cy="0"/>
        </a:xfrm>
      </p:grpSpPr>
      <p:sp>
        <p:nvSpPr>
          <p:cNvPr id="10" name="Rectangle 9"/>
          <p:cNvSpPr/>
          <p:nvPr/>
        </p:nvSpPr>
        <p:spPr>
          <a:xfrm>
            <a:off x="2134752" y="1676400"/>
            <a:ext cx="4879104" cy="1015663"/>
          </a:xfrm>
          <a:prstGeom prst="rect">
            <a:avLst/>
          </a:prstGeom>
        </p:spPr>
        <p:txBody>
          <a:bodyPr wrap="square">
            <a:spAutoFit/>
          </a:bodyPr>
          <a:lstStyle/>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26 November 2021</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Bersamaan</a:t>
            </a:r>
          </a:p>
          <a:p>
            <a:pPr algn="ctr" fontAlgn="auto">
              <a:spcBef>
                <a:spcPts val="0"/>
              </a:spcBef>
              <a:spcAft>
                <a:spcPts val="0"/>
              </a:spcAft>
              <a:defRPr/>
            </a:pPr>
            <a:r>
              <a:rPr lang="pt-BR" sz="2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anose="020B0A04020102020204" pitchFamily="34" charset="0"/>
              </a:rPr>
              <a:t>21  Rabiul Akhir 1443</a:t>
            </a:r>
          </a:p>
        </p:txBody>
      </p:sp>
      <p:sp>
        <p:nvSpPr>
          <p:cNvPr id="4" name="Rectangle 3"/>
          <p:cNvSpPr/>
          <p:nvPr/>
        </p:nvSpPr>
        <p:spPr>
          <a:xfrm>
            <a:off x="1754904" y="333104"/>
            <a:ext cx="5638800" cy="923330"/>
          </a:xfrm>
          <a:prstGeom prst="rect">
            <a:avLst/>
          </a:prstGeom>
          <a:noFill/>
        </p:spPr>
        <p:txBody>
          <a:bodyPr wrap="square" lIns="91440" tIns="45720" rIns="91440" bIns="45720">
            <a:spAutoFit/>
          </a:bodyPr>
          <a:lstStyle/>
          <a:p>
            <a:pPr algn="ct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Tajuk</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Khutbah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Hari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r>
              <a:rPr lang="en-US" sz="54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Ini</a:t>
            </a:r>
            <a:r>
              <a:rPr lang="en-US" sz="54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rPr>
              <a:t> :</a:t>
            </a:r>
            <a:endParaRPr lang="en-US" sz="54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gency FB" pitchFamily="34" charset="0"/>
            </a:endParaRPr>
          </a:p>
        </p:txBody>
      </p:sp>
      <p:sp>
        <p:nvSpPr>
          <p:cNvPr id="2" name="Rectangle 1"/>
          <p:cNvSpPr/>
          <p:nvPr/>
        </p:nvSpPr>
        <p:spPr>
          <a:xfrm>
            <a:off x="197922" y="2971800"/>
            <a:ext cx="8752764" cy="212365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Berusaha</a:t>
            </a: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 </a:t>
            </a:r>
            <a:r>
              <a:rPr lang="en-US" sz="6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Membina</a:t>
            </a:r>
            <a:r>
              <a:rPr lang="en-US"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 </a:t>
            </a:r>
            <a:r>
              <a:rPr lang="en-US" sz="6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Sifat</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 </a:t>
            </a:r>
            <a:r>
              <a:rPr lang="en-US" sz="6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Ihsan</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 </a:t>
            </a:r>
            <a:r>
              <a:rPr lang="en-US" sz="6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Dalam</a:t>
            </a:r>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 </a:t>
            </a:r>
            <a:r>
              <a:rPr lang="en-US" sz="6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rPr>
              <a:t>Diri</a:t>
            </a:r>
            <a:endPar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anose="020E0802020502020306" pitchFamily="34" charset="0"/>
            </a:endParaRPr>
          </a:p>
        </p:txBody>
      </p:sp>
    </p:spTree>
    <p:extLst>
      <p:ext uri="{BB962C8B-B14F-4D97-AF65-F5344CB8AC3E}">
        <p14:creationId xmlns:p14="http://schemas.microsoft.com/office/powerpoint/2010/main" val="22676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26590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7000" r="-7000"/>
          </a:stretch>
        </a:blipFill>
        <a:effectLst/>
      </p:bgPr>
    </p:bg>
    <p:spTree>
      <p:nvGrpSpPr>
        <p:cNvPr id="1" name=""/>
        <p:cNvGrpSpPr/>
        <p:nvPr/>
      </p:nvGrpSpPr>
      <p:grpSpPr>
        <a:xfrm>
          <a:off x="0" y="0"/>
          <a:ext cx="0" cy="0"/>
          <a:chOff x="0" y="0"/>
          <a:chExt cx="0" cy="0"/>
        </a:xfrm>
      </p:grpSpPr>
      <p:sp>
        <p:nvSpPr>
          <p:cNvPr id="5" name="Rectangle 4"/>
          <p:cNvSpPr/>
          <p:nvPr/>
        </p:nvSpPr>
        <p:spPr>
          <a:xfrm>
            <a:off x="3810000" y="1428750"/>
            <a:ext cx="4038600" cy="838200"/>
          </a:xfrm>
          <a:prstGeom prst="rect">
            <a:avLst/>
          </a:prstGeom>
          <a:solidFill>
            <a:schemeClr val="bg2">
              <a:lumMod val="50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B</a:t>
            </a:r>
            <a:r>
              <a:rPr lang="fi-FI"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erbuat </a:t>
            </a:r>
            <a:r>
              <a:rPr lang="fi-FI" sz="28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kebaikan</a:t>
            </a:r>
            <a:endParaRPr lang="sv-SE"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
        <p:nvSpPr>
          <p:cNvPr id="9" name="Rectangle 8"/>
          <p:cNvSpPr/>
          <p:nvPr/>
        </p:nvSpPr>
        <p:spPr>
          <a:xfrm>
            <a:off x="3825240" y="2667000"/>
            <a:ext cx="5105400" cy="1676400"/>
          </a:xfrm>
          <a:prstGeom prst="rect">
            <a:avLst/>
          </a:prstGeom>
          <a:solidFill>
            <a:schemeClr val="bg2">
              <a:lumMod val="50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6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M</a:t>
            </a:r>
            <a:r>
              <a:rPr lang="fi-FI" sz="2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elakukan </a:t>
            </a:r>
            <a:r>
              <a:rPr lang="fi-FI" sz="26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sesuatu kerja atau amalan dengan cara yang terbaik dan paling </a:t>
            </a:r>
            <a:r>
              <a:rPr lang="fi-FI" sz="2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sempurna</a:t>
            </a:r>
            <a:endParaRPr lang="sv-SE" sz="26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
        <p:nvSpPr>
          <p:cNvPr id="6" name="Plaque 5"/>
          <p:cNvSpPr/>
          <p:nvPr/>
        </p:nvSpPr>
        <p:spPr>
          <a:xfrm>
            <a:off x="1905000" y="152400"/>
            <a:ext cx="5867400" cy="762000"/>
          </a:xfrm>
          <a:prstGeom prst="plaque">
            <a:avLst>
              <a:gd name="adj" fmla="val 30131"/>
            </a:avLst>
          </a:prstGeom>
          <a:solidFill>
            <a:schemeClr val="accent4">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Makna Ihsan</a:t>
            </a:r>
            <a:endParaRPr lang="en-US" sz="3200" dirty="0"/>
          </a:p>
        </p:txBody>
      </p:sp>
      <p:sp>
        <p:nvSpPr>
          <p:cNvPr id="3" name="Notched Right Arrow 2"/>
          <p:cNvSpPr/>
          <p:nvPr/>
        </p:nvSpPr>
        <p:spPr>
          <a:xfrm>
            <a:off x="240030" y="1314450"/>
            <a:ext cx="3429000" cy="1066800"/>
          </a:xfrm>
          <a:prstGeom prst="notchedRightArrow">
            <a:avLst/>
          </a:prstGeom>
          <a:solidFill>
            <a:schemeClr val="accent5">
              <a:alpha val="76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solidFill>
                  <a:srgbClr val="FFFF00"/>
                </a:solidFill>
                <a:latin typeface="A25-SQUANOVA" pitchFamily="34" charset="0"/>
              </a:rPr>
              <a:t>Dari </a:t>
            </a:r>
            <a:r>
              <a:rPr lang="en-US" sz="2400" dirty="0" err="1" smtClean="0">
                <a:solidFill>
                  <a:srgbClr val="FFFF00"/>
                </a:solidFill>
                <a:latin typeface="A25-SQUANOVA" pitchFamily="34" charset="0"/>
              </a:rPr>
              <a:t>Sudut</a:t>
            </a:r>
            <a:r>
              <a:rPr lang="en-US" sz="2400" dirty="0" smtClean="0">
                <a:solidFill>
                  <a:srgbClr val="FFFF00"/>
                </a:solidFill>
                <a:latin typeface="A25-SQUANOVA" pitchFamily="34" charset="0"/>
              </a:rPr>
              <a:t> </a:t>
            </a:r>
            <a:r>
              <a:rPr lang="en-US" sz="2400" dirty="0" err="1" smtClean="0">
                <a:solidFill>
                  <a:srgbClr val="FFFF00"/>
                </a:solidFill>
                <a:latin typeface="A25-SQUANOVA" pitchFamily="34" charset="0"/>
              </a:rPr>
              <a:t>Bahasa</a:t>
            </a:r>
            <a:endParaRPr lang="en-US" sz="2400" dirty="0">
              <a:solidFill>
                <a:srgbClr val="FFFF00"/>
              </a:solidFill>
              <a:latin typeface="A25-SQUANOVA" pitchFamily="34" charset="0"/>
            </a:endParaRPr>
          </a:p>
        </p:txBody>
      </p:sp>
      <p:sp>
        <p:nvSpPr>
          <p:cNvPr id="8" name="Notched Right Arrow 7"/>
          <p:cNvSpPr/>
          <p:nvPr/>
        </p:nvSpPr>
        <p:spPr>
          <a:xfrm>
            <a:off x="251460" y="2971800"/>
            <a:ext cx="3429000" cy="1066800"/>
          </a:xfrm>
          <a:prstGeom prst="notchedRightArrow">
            <a:avLst/>
          </a:prstGeom>
          <a:solidFill>
            <a:schemeClr val="accent5">
              <a:alpha val="76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dirty="0" smtClean="0">
                <a:solidFill>
                  <a:srgbClr val="FFFF00"/>
                </a:solidFill>
                <a:latin typeface="A25-SQUANOVA" pitchFamily="34" charset="0"/>
              </a:rPr>
              <a:t>Dari </a:t>
            </a:r>
            <a:r>
              <a:rPr lang="en-US" sz="2400" dirty="0" err="1" smtClean="0">
                <a:solidFill>
                  <a:srgbClr val="FFFF00"/>
                </a:solidFill>
                <a:latin typeface="A25-SQUANOVA" pitchFamily="34" charset="0"/>
              </a:rPr>
              <a:t>Sudut</a:t>
            </a:r>
            <a:r>
              <a:rPr lang="en-US" sz="2400" dirty="0" smtClean="0">
                <a:solidFill>
                  <a:srgbClr val="FFFF00"/>
                </a:solidFill>
                <a:latin typeface="A25-SQUANOVA" pitchFamily="34" charset="0"/>
              </a:rPr>
              <a:t> ISTILAH</a:t>
            </a:r>
            <a:endParaRPr lang="en-US" sz="2400" dirty="0">
              <a:solidFill>
                <a:srgbClr val="FFFF00"/>
              </a:solidFill>
              <a:latin typeface="A25-SQUANOVA" pitchFamily="34" charset="0"/>
            </a:endParaRPr>
          </a:p>
        </p:txBody>
      </p:sp>
      <p:sp>
        <p:nvSpPr>
          <p:cNvPr id="10" name="Notched Right Arrow 9"/>
          <p:cNvSpPr/>
          <p:nvPr/>
        </p:nvSpPr>
        <p:spPr>
          <a:xfrm>
            <a:off x="106680" y="4724400"/>
            <a:ext cx="3695700" cy="1600200"/>
          </a:xfrm>
          <a:prstGeom prst="notchedRightArrow">
            <a:avLst/>
          </a:prstGeom>
          <a:solidFill>
            <a:schemeClr val="accent5">
              <a:alpha val="76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rgbClr val="FFFF00"/>
                </a:solidFill>
                <a:latin typeface="A25-SQUANOVA" pitchFamily="34" charset="0"/>
              </a:rPr>
              <a:t>MENURUT </a:t>
            </a:r>
            <a:r>
              <a:rPr lang="en-US" dirty="0" err="1" smtClean="0">
                <a:solidFill>
                  <a:srgbClr val="FFFF00"/>
                </a:solidFill>
                <a:latin typeface="A25-SQUANOVA" pitchFamily="34" charset="0"/>
              </a:rPr>
              <a:t>ulama</a:t>
            </a:r>
            <a:r>
              <a:rPr lang="en-US" dirty="0" smtClean="0">
                <a:solidFill>
                  <a:srgbClr val="FFFF00"/>
                </a:solidFill>
                <a:latin typeface="A25-SQUANOVA" pitchFamily="34" charset="0"/>
              </a:rPr>
              <a:t> </a:t>
            </a:r>
            <a:r>
              <a:rPr lang="en-US" dirty="0" err="1">
                <a:solidFill>
                  <a:srgbClr val="FFFF00"/>
                </a:solidFill>
                <a:latin typeface="A25-SQUANOVA" pitchFamily="34" charset="0"/>
              </a:rPr>
              <a:t>tafsir</a:t>
            </a:r>
            <a:r>
              <a:rPr lang="en-US" dirty="0">
                <a:solidFill>
                  <a:srgbClr val="FFFF00"/>
                </a:solidFill>
                <a:latin typeface="A25-SQUANOVA" pitchFamily="34" charset="0"/>
              </a:rPr>
              <a:t>, al-</a:t>
            </a:r>
            <a:r>
              <a:rPr lang="en-US" dirty="0" err="1">
                <a:solidFill>
                  <a:srgbClr val="FFFF00"/>
                </a:solidFill>
                <a:latin typeface="A25-SQUANOVA" pitchFamily="34" charset="0"/>
              </a:rPr>
              <a:t>Raghib</a:t>
            </a:r>
            <a:r>
              <a:rPr lang="en-US" dirty="0">
                <a:solidFill>
                  <a:srgbClr val="FFFF00"/>
                </a:solidFill>
                <a:latin typeface="A25-SQUANOVA" pitchFamily="34" charset="0"/>
              </a:rPr>
              <a:t> al-</a:t>
            </a:r>
            <a:r>
              <a:rPr lang="en-US" dirty="0" err="1">
                <a:solidFill>
                  <a:srgbClr val="FFFF00"/>
                </a:solidFill>
                <a:latin typeface="A25-SQUANOVA" pitchFamily="34" charset="0"/>
              </a:rPr>
              <a:t>Ashfahani</a:t>
            </a:r>
            <a:endParaRPr lang="en-US" dirty="0">
              <a:solidFill>
                <a:srgbClr val="FFFF00"/>
              </a:solidFill>
              <a:latin typeface="A25-SQUANOVA" pitchFamily="34" charset="0"/>
            </a:endParaRPr>
          </a:p>
        </p:txBody>
      </p:sp>
      <p:sp>
        <p:nvSpPr>
          <p:cNvPr id="11" name="Rectangle 10"/>
          <p:cNvSpPr/>
          <p:nvPr/>
        </p:nvSpPr>
        <p:spPr>
          <a:xfrm>
            <a:off x="3901440" y="4724400"/>
            <a:ext cx="4953000" cy="1756410"/>
          </a:xfrm>
          <a:prstGeom prst="rect">
            <a:avLst/>
          </a:prstGeom>
          <a:solidFill>
            <a:schemeClr val="bg2">
              <a:lumMod val="50000"/>
              <a:alpha val="6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5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Melimpahkan </a:t>
            </a:r>
            <a:r>
              <a:rPr lang="fi-FI" sz="2500" dirty="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rPr>
              <a:t>kenikmatan atau kebajikan kepada pihak lain baik secara fizikal mahupun spiritual.</a:t>
            </a:r>
            <a:endParaRPr lang="sv-SE" sz="25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Arial Black" pitchFamily="34" charset="0"/>
            </a:endParaRPr>
          </a:p>
        </p:txBody>
      </p:sp>
    </p:spTree>
    <p:extLst>
      <p:ext uri="{BB962C8B-B14F-4D97-AF65-F5344CB8AC3E}">
        <p14:creationId xmlns:p14="http://schemas.microsoft.com/office/powerpoint/2010/main" val="1896944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190427"/>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12405861</TotalTime>
  <Words>1350</Words>
  <Application>Microsoft Office PowerPoint</Application>
  <PresentationFormat>On-screen Show (4:3)</PresentationFormat>
  <Paragraphs>139</Paragraphs>
  <Slides>35</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35</vt:i4>
      </vt:variant>
    </vt:vector>
  </HeadingPairs>
  <TitlesOfParts>
    <vt:vector size="53" baseType="lpstr">
      <vt:lpstr>Arial Unicode MS</vt:lpstr>
      <vt:lpstr>A25-SQUANOVA</vt:lpstr>
      <vt:lpstr>Agency FB</vt:lpstr>
      <vt:lpstr>Aharoni</vt:lpstr>
      <vt:lpstr>Arial</vt:lpstr>
      <vt:lpstr>Arial Black</vt:lpstr>
      <vt:lpstr>Arial Rounded MT Bold</vt:lpstr>
      <vt:lpstr>Bahnschrift Condensed</vt:lpstr>
      <vt:lpstr>Berlin Sans FB Demi</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Taufiq-JHEAT</cp:lastModifiedBy>
  <cp:revision>325</cp:revision>
  <dcterms:created xsi:type="dcterms:W3CDTF">2017-12-24T04:47:57Z</dcterms:created>
  <dcterms:modified xsi:type="dcterms:W3CDTF">2021-11-24T07:30:47Z</dcterms:modified>
</cp:coreProperties>
</file>